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Noto Sans JP Bold" charset="1" panose="020B0800000000000000"/>
      <p:regular r:id="rId17"/>
    </p:embeddedFont>
    <p:embeddedFont>
      <p:font typeface="Noto Sans JP" charset="1" panose="020B05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svg" Type="http://schemas.openxmlformats.org/officeDocument/2006/relationships/image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47261" y="533050"/>
            <a:ext cx="17193479" cy="9220899"/>
            <a:chOff x="0" y="0"/>
            <a:chExt cx="4469349" cy="23969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69349" cy="2396921"/>
            </a:xfrm>
            <a:custGeom>
              <a:avLst/>
              <a:gdLst/>
              <a:ahLst/>
              <a:cxnLst/>
              <a:rect r="r" b="b" t="t" l="l"/>
              <a:pathLst>
                <a:path h="2396921" w="4469349">
                  <a:moveTo>
                    <a:pt x="22964" y="0"/>
                  </a:moveTo>
                  <a:lnTo>
                    <a:pt x="4446384" y="0"/>
                  </a:lnTo>
                  <a:cubicBezTo>
                    <a:pt x="4452475" y="0"/>
                    <a:pt x="4458316" y="2419"/>
                    <a:pt x="4462623" y="6726"/>
                  </a:cubicBezTo>
                  <a:cubicBezTo>
                    <a:pt x="4466929" y="11033"/>
                    <a:pt x="4469349" y="16874"/>
                    <a:pt x="4469349" y="22964"/>
                  </a:cubicBezTo>
                  <a:lnTo>
                    <a:pt x="4469349" y="2373957"/>
                  </a:lnTo>
                  <a:cubicBezTo>
                    <a:pt x="4469349" y="2380048"/>
                    <a:pt x="4466929" y="2385888"/>
                    <a:pt x="4462623" y="2390195"/>
                  </a:cubicBezTo>
                  <a:cubicBezTo>
                    <a:pt x="4458316" y="2394502"/>
                    <a:pt x="4452475" y="2396921"/>
                    <a:pt x="4446384" y="2396921"/>
                  </a:cubicBezTo>
                  <a:lnTo>
                    <a:pt x="22964" y="2396921"/>
                  </a:lnTo>
                  <a:cubicBezTo>
                    <a:pt x="16874" y="2396921"/>
                    <a:pt x="11033" y="2394502"/>
                    <a:pt x="6726" y="2390195"/>
                  </a:cubicBezTo>
                  <a:cubicBezTo>
                    <a:pt x="2419" y="2385888"/>
                    <a:pt x="0" y="2380048"/>
                    <a:pt x="0" y="2373957"/>
                  </a:cubicBezTo>
                  <a:lnTo>
                    <a:pt x="0" y="22964"/>
                  </a:lnTo>
                  <a:cubicBezTo>
                    <a:pt x="0" y="16874"/>
                    <a:pt x="2419" y="11033"/>
                    <a:pt x="6726" y="6726"/>
                  </a:cubicBezTo>
                  <a:cubicBezTo>
                    <a:pt x="11033" y="2419"/>
                    <a:pt x="16874" y="0"/>
                    <a:pt x="2296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4469349" cy="25112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l">
                <a:lnSpc>
                  <a:spcPts val="89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161926" y="2625246"/>
            <a:ext cx="5964148" cy="1312800"/>
            <a:chOff x="0" y="0"/>
            <a:chExt cx="1570804" cy="34575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70804" cy="345758"/>
            </a:xfrm>
            <a:custGeom>
              <a:avLst/>
              <a:gdLst/>
              <a:ahLst/>
              <a:cxnLst/>
              <a:rect r="r" b="b" t="t" l="l"/>
              <a:pathLst>
                <a:path h="345758" w="1570804">
                  <a:moveTo>
                    <a:pt x="1367604" y="0"/>
                  </a:moveTo>
                  <a:cubicBezTo>
                    <a:pt x="1479829" y="0"/>
                    <a:pt x="1570804" y="77401"/>
                    <a:pt x="1570804" y="172879"/>
                  </a:cubicBezTo>
                  <a:cubicBezTo>
                    <a:pt x="1570804" y="268357"/>
                    <a:pt x="1479829" y="345758"/>
                    <a:pt x="1367604" y="345758"/>
                  </a:cubicBezTo>
                  <a:lnTo>
                    <a:pt x="203200" y="345758"/>
                  </a:lnTo>
                  <a:cubicBezTo>
                    <a:pt x="90976" y="345758"/>
                    <a:pt x="0" y="268357"/>
                    <a:pt x="0" y="172879"/>
                  </a:cubicBezTo>
                  <a:cubicBezTo>
                    <a:pt x="0" y="77401"/>
                    <a:pt x="90976" y="0"/>
                    <a:pt x="2032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570804" cy="3933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80"/>
                </a:lnSpc>
              </a:pPr>
              <a:r>
                <a:rPr lang="en-US" b="true" sz="3200">
                  <a:solidFill>
                    <a:srgbClr val="FFFFFF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Salford &amp; Co.御中</a:t>
              </a:r>
            </a:p>
          </p:txBody>
        </p:sp>
      </p:grpSp>
      <p:sp>
        <p:nvSpPr>
          <p:cNvPr name="AutoShape 8" id="8"/>
          <p:cNvSpPr/>
          <p:nvPr/>
        </p:nvSpPr>
        <p:spPr>
          <a:xfrm>
            <a:off x="4686527" y="5848350"/>
            <a:ext cx="8914946" cy="0"/>
          </a:xfrm>
          <a:prstGeom prst="line">
            <a:avLst/>
          </a:prstGeom>
          <a:ln cap="flat" w="28575">
            <a:solidFill>
              <a:srgbClr val="5CDFE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3294728" y="4543742"/>
            <a:ext cx="11698544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新規サービスのご提案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903635" y="7177820"/>
            <a:ext cx="6480730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株式会社GRT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4299" y="169440"/>
            <a:ext cx="167549" cy="706860"/>
            <a:chOff x="0" y="0"/>
            <a:chExt cx="44128" cy="1861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128" cy="186169"/>
            </a:xfrm>
            <a:custGeom>
              <a:avLst/>
              <a:gdLst/>
              <a:ahLst/>
              <a:cxnLst/>
              <a:rect r="r" b="b" t="t" l="l"/>
              <a:pathLst>
                <a:path h="186169" w="44128">
                  <a:moveTo>
                    <a:pt x="0" y="0"/>
                  </a:moveTo>
                  <a:lnTo>
                    <a:pt x="44128" y="0"/>
                  </a:lnTo>
                  <a:lnTo>
                    <a:pt x="44128" y="186169"/>
                  </a:lnTo>
                  <a:lnTo>
                    <a:pt x="0" y="186169"/>
                  </a:ln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4128" cy="2337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0" y="1009650"/>
            <a:ext cx="1828800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1343627" y="2647147"/>
          <a:ext cx="15600745" cy="1276350"/>
        </p:xfrm>
        <a:graphic>
          <a:graphicData uri="http://schemas.openxmlformats.org/drawingml/2006/table">
            <a:tbl>
              <a:tblPr/>
              <a:tblGrid>
                <a:gridCol w="5254794"/>
                <a:gridCol w="5263356"/>
                <a:gridCol w="5082595"/>
              </a:tblGrid>
              <a:tr h="127635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企業名﻿：Ingoude Company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6CE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6CE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6CE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6CE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業界：インターネット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6CE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6CE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6CE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6CE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従業員：50名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6CE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6CE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6CE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6CE5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name="Group 7" id="7"/>
          <p:cNvGrpSpPr/>
          <p:nvPr/>
        </p:nvGrpSpPr>
        <p:grpSpPr>
          <a:xfrm rot="0">
            <a:off x="9486355" y="4314318"/>
            <a:ext cx="7458017" cy="2462614"/>
            <a:chOff x="0" y="0"/>
            <a:chExt cx="1964251" cy="64859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64251" cy="648590"/>
            </a:xfrm>
            <a:custGeom>
              <a:avLst/>
              <a:gdLst/>
              <a:ahLst/>
              <a:cxnLst/>
              <a:rect r="r" b="b" t="t" l="l"/>
              <a:pathLst>
                <a:path h="648590" w="1964251">
                  <a:moveTo>
                    <a:pt x="0" y="0"/>
                  </a:moveTo>
                  <a:lnTo>
                    <a:pt x="1964251" y="0"/>
                  </a:lnTo>
                  <a:lnTo>
                    <a:pt x="1964251" y="648590"/>
                  </a:lnTo>
                  <a:lnTo>
                    <a:pt x="0" y="6485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EAE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1964251" cy="686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486355" y="4314318"/>
            <a:ext cx="7458017" cy="890395"/>
            <a:chOff x="0" y="0"/>
            <a:chExt cx="1964251" cy="23450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964251" cy="234507"/>
            </a:xfrm>
            <a:custGeom>
              <a:avLst/>
              <a:gdLst/>
              <a:ahLst/>
              <a:cxnLst/>
              <a:rect r="r" b="b" t="t" l="l"/>
              <a:pathLst>
                <a:path h="234507" w="1964251">
                  <a:moveTo>
                    <a:pt x="0" y="0"/>
                  </a:moveTo>
                  <a:lnTo>
                    <a:pt x="1964251" y="0"/>
                  </a:lnTo>
                  <a:lnTo>
                    <a:pt x="1964251" y="234507"/>
                  </a:lnTo>
                  <a:lnTo>
                    <a:pt x="0" y="234507"/>
                  </a:ln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964251" cy="2726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b="true" sz="2099">
                  <a:solidFill>
                    <a:srgbClr val="FFFFFF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事例詳細内容</a:t>
              </a:r>
            </a:p>
          </p:txBody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90143" y="3617959"/>
            <a:ext cx="8699213" cy="6670372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 rot="0">
            <a:off x="4775054" y="4454992"/>
            <a:ext cx="3989368" cy="566277"/>
            <a:chOff x="0" y="0"/>
            <a:chExt cx="3565819" cy="50615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565820" cy="506156"/>
            </a:xfrm>
            <a:custGeom>
              <a:avLst/>
              <a:gdLst/>
              <a:ahLst/>
              <a:cxnLst/>
              <a:rect r="r" b="b" t="t" l="l"/>
              <a:pathLst>
                <a:path h="506156" w="3565820">
                  <a:moveTo>
                    <a:pt x="273050" y="0"/>
                  </a:moveTo>
                  <a:lnTo>
                    <a:pt x="0" y="253078"/>
                  </a:lnTo>
                  <a:lnTo>
                    <a:pt x="273050" y="506156"/>
                  </a:lnTo>
                  <a:lnTo>
                    <a:pt x="273050" y="372806"/>
                  </a:lnTo>
                  <a:lnTo>
                    <a:pt x="3292770" y="372806"/>
                  </a:lnTo>
                  <a:lnTo>
                    <a:pt x="3292770" y="506156"/>
                  </a:lnTo>
                  <a:lnTo>
                    <a:pt x="3565820" y="253078"/>
                  </a:lnTo>
                  <a:lnTo>
                    <a:pt x="3292770" y="0"/>
                  </a:lnTo>
                  <a:lnTo>
                    <a:pt x="3292770" y="133350"/>
                  </a:lnTo>
                  <a:lnTo>
                    <a:pt x="273050" y="13335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01600" y="92075"/>
              <a:ext cx="3362619" cy="2743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593724" y="173302"/>
            <a:ext cx="16350649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事例について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93724" y="1522404"/>
            <a:ext cx="17098446" cy="126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新規サービス導入後、売上アップに貢献しました！</a:t>
            </a:r>
          </a:p>
          <a:p>
            <a:pPr algn="ctr">
              <a:lnSpc>
                <a:spcPts val="5040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5054024" y="4098757"/>
            <a:ext cx="3377589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04EAE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サービス導入後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653579" y="5416131"/>
            <a:ext cx="7023111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成功事例の詳細内容について具体的に記載してください。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9486355" y="7100782"/>
            <a:ext cx="7458017" cy="2462614"/>
            <a:chOff x="0" y="0"/>
            <a:chExt cx="1964251" cy="64859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964251" cy="648590"/>
            </a:xfrm>
            <a:custGeom>
              <a:avLst/>
              <a:gdLst/>
              <a:ahLst/>
              <a:cxnLst/>
              <a:rect r="r" b="b" t="t" l="l"/>
              <a:pathLst>
                <a:path h="648590" w="1964251">
                  <a:moveTo>
                    <a:pt x="0" y="0"/>
                  </a:moveTo>
                  <a:lnTo>
                    <a:pt x="1964251" y="0"/>
                  </a:lnTo>
                  <a:lnTo>
                    <a:pt x="1964251" y="648590"/>
                  </a:lnTo>
                  <a:lnTo>
                    <a:pt x="0" y="6485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EAE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964251" cy="686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9653579" y="8200727"/>
            <a:ext cx="7023111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サービス導入後のお客様の声について記載してください。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9486355" y="7100782"/>
            <a:ext cx="7458017" cy="890395"/>
            <a:chOff x="0" y="0"/>
            <a:chExt cx="1964251" cy="23450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964251" cy="234507"/>
            </a:xfrm>
            <a:custGeom>
              <a:avLst/>
              <a:gdLst/>
              <a:ahLst/>
              <a:cxnLst/>
              <a:rect r="r" b="b" t="t" l="l"/>
              <a:pathLst>
                <a:path h="234507" w="1964251">
                  <a:moveTo>
                    <a:pt x="0" y="0"/>
                  </a:moveTo>
                  <a:lnTo>
                    <a:pt x="1964251" y="0"/>
                  </a:lnTo>
                  <a:lnTo>
                    <a:pt x="1964251" y="234507"/>
                  </a:lnTo>
                  <a:lnTo>
                    <a:pt x="0" y="234507"/>
                  </a:ln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38100"/>
              <a:ext cx="1964251" cy="2726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b="true" sz="2099">
                  <a:solidFill>
                    <a:srgbClr val="FFFFFF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お客様の声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4299" y="169440"/>
            <a:ext cx="167549" cy="706860"/>
            <a:chOff x="0" y="0"/>
            <a:chExt cx="44128" cy="1861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128" cy="186169"/>
            </a:xfrm>
            <a:custGeom>
              <a:avLst/>
              <a:gdLst/>
              <a:ahLst/>
              <a:cxnLst/>
              <a:rect r="r" b="b" t="t" l="l"/>
              <a:pathLst>
                <a:path h="186169" w="44128">
                  <a:moveTo>
                    <a:pt x="0" y="0"/>
                  </a:moveTo>
                  <a:lnTo>
                    <a:pt x="44128" y="0"/>
                  </a:lnTo>
                  <a:lnTo>
                    <a:pt x="44128" y="186169"/>
                  </a:lnTo>
                  <a:lnTo>
                    <a:pt x="0" y="186169"/>
                  </a:ln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4128" cy="2337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0" y="1009650"/>
            <a:ext cx="1828800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593724" y="173302"/>
            <a:ext cx="16665576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会社概要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852612" y="2119729"/>
            <a:ext cx="3121499" cy="890395"/>
            <a:chOff x="0" y="0"/>
            <a:chExt cx="822123" cy="23450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22123" cy="234507"/>
            </a:xfrm>
            <a:custGeom>
              <a:avLst/>
              <a:gdLst/>
              <a:ahLst/>
              <a:cxnLst/>
              <a:rect r="r" b="b" t="t" l="l"/>
              <a:pathLst>
                <a:path h="234507" w="822123">
                  <a:moveTo>
                    <a:pt x="0" y="0"/>
                  </a:moveTo>
                  <a:lnTo>
                    <a:pt x="822123" y="0"/>
                  </a:lnTo>
                  <a:lnTo>
                    <a:pt x="822123" y="234507"/>
                  </a:lnTo>
                  <a:lnTo>
                    <a:pt x="0" y="234507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22123" cy="2726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b="true" sz="2099">
                  <a:solidFill>
                    <a:srgbClr val="FFFFFF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会社名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852612" y="3322227"/>
            <a:ext cx="3121499" cy="890395"/>
            <a:chOff x="0" y="0"/>
            <a:chExt cx="822123" cy="23450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22123" cy="234507"/>
            </a:xfrm>
            <a:custGeom>
              <a:avLst/>
              <a:gdLst/>
              <a:ahLst/>
              <a:cxnLst/>
              <a:rect r="r" b="b" t="t" l="l"/>
              <a:pathLst>
                <a:path h="234507" w="822123">
                  <a:moveTo>
                    <a:pt x="0" y="0"/>
                  </a:moveTo>
                  <a:lnTo>
                    <a:pt x="822123" y="0"/>
                  </a:lnTo>
                  <a:lnTo>
                    <a:pt x="822123" y="234507"/>
                  </a:lnTo>
                  <a:lnTo>
                    <a:pt x="0" y="234507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22123" cy="2726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b="true" sz="2099">
                  <a:solidFill>
                    <a:srgbClr val="FFFFFF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所在地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852612" y="4526948"/>
            <a:ext cx="3121499" cy="890395"/>
            <a:chOff x="0" y="0"/>
            <a:chExt cx="822123" cy="23450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22123" cy="234507"/>
            </a:xfrm>
            <a:custGeom>
              <a:avLst/>
              <a:gdLst/>
              <a:ahLst/>
              <a:cxnLst/>
              <a:rect r="r" b="b" t="t" l="l"/>
              <a:pathLst>
                <a:path h="234507" w="822123">
                  <a:moveTo>
                    <a:pt x="0" y="0"/>
                  </a:moveTo>
                  <a:lnTo>
                    <a:pt x="822123" y="0"/>
                  </a:lnTo>
                  <a:lnTo>
                    <a:pt x="822123" y="234507"/>
                  </a:lnTo>
                  <a:lnTo>
                    <a:pt x="0" y="234507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22123" cy="2726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b="true" sz="2099">
                  <a:solidFill>
                    <a:srgbClr val="FFFFFF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事業内容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852612" y="5731668"/>
            <a:ext cx="3121499" cy="890395"/>
            <a:chOff x="0" y="0"/>
            <a:chExt cx="822123" cy="23450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22123" cy="234507"/>
            </a:xfrm>
            <a:custGeom>
              <a:avLst/>
              <a:gdLst/>
              <a:ahLst/>
              <a:cxnLst/>
              <a:rect r="r" b="b" t="t" l="l"/>
              <a:pathLst>
                <a:path h="234507" w="822123">
                  <a:moveTo>
                    <a:pt x="0" y="0"/>
                  </a:moveTo>
                  <a:lnTo>
                    <a:pt x="822123" y="0"/>
                  </a:lnTo>
                  <a:lnTo>
                    <a:pt x="822123" y="234507"/>
                  </a:lnTo>
                  <a:lnTo>
                    <a:pt x="0" y="234507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822123" cy="2726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b="true" sz="2099">
                  <a:solidFill>
                    <a:srgbClr val="FFFFFF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資本金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852612" y="6936389"/>
            <a:ext cx="3121499" cy="890395"/>
            <a:chOff x="0" y="0"/>
            <a:chExt cx="822123" cy="23450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22123" cy="234507"/>
            </a:xfrm>
            <a:custGeom>
              <a:avLst/>
              <a:gdLst/>
              <a:ahLst/>
              <a:cxnLst/>
              <a:rect r="r" b="b" t="t" l="l"/>
              <a:pathLst>
                <a:path h="234507" w="822123">
                  <a:moveTo>
                    <a:pt x="0" y="0"/>
                  </a:moveTo>
                  <a:lnTo>
                    <a:pt x="822123" y="0"/>
                  </a:lnTo>
                  <a:lnTo>
                    <a:pt x="822123" y="234507"/>
                  </a:lnTo>
                  <a:lnTo>
                    <a:pt x="0" y="234507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822123" cy="2726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b="true" sz="2099">
                  <a:solidFill>
                    <a:srgbClr val="FFFFFF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設立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852612" y="8141109"/>
            <a:ext cx="3121499" cy="890395"/>
            <a:chOff x="0" y="0"/>
            <a:chExt cx="822123" cy="23450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22123" cy="234507"/>
            </a:xfrm>
            <a:custGeom>
              <a:avLst/>
              <a:gdLst/>
              <a:ahLst/>
              <a:cxnLst/>
              <a:rect r="r" b="b" t="t" l="l"/>
              <a:pathLst>
                <a:path h="234507" w="822123">
                  <a:moveTo>
                    <a:pt x="0" y="0"/>
                  </a:moveTo>
                  <a:lnTo>
                    <a:pt x="822123" y="0"/>
                  </a:lnTo>
                  <a:lnTo>
                    <a:pt x="822123" y="234507"/>
                  </a:lnTo>
                  <a:lnTo>
                    <a:pt x="0" y="234507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822123" cy="2726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b="true" sz="2099">
                  <a:solidFill>
                    <a:srgbClr val="FFFFFF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webサイト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5763272" y="2215359"/>
            <a:ext cx="10714453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b="true" sz="3600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株式会社GRT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763272" y="3417858"/>
            <a:ext cx="10714453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b="true" sz="3600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〒123-4567　</a:t>
            </a:r>
            <a:r>
              <a:rPr lang="en-US" b="true" sz="3600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高田市大通り１丁目２−３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763272" y="4622578"/>
            <a:ext cx="10714453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b="true" sz="3600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サービス内容記載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763272" y="5826538"/>
            <a:ext cx="10714453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b="true" sz="3600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1,000万円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763272" y="7032019"/>
            <a:ext cx="10714453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b="true" sz="3600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2030年1月1日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5763272" y="8236739"/>
            <a:ext cx="10714453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b="true" sz="3600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www.subarashiisaito.co.jp</a:t>
            </a:r>
            <a:r>
              <a:rPr lang="en-US" b="true" sz="3600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4299" y="169440"/>
            <a:ext cx="167549" cy="706860"/>
            <a:chOff x="0" y="0"/>
            <a:chExt cx="44128" cy="1861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128" cy="186169"/>
            </a:xfrm>
            <a:custGeom>
              <a:avLst/>
              <a:gdLst/>
              <a:ahLst/>
              <a:cxnLst/>
              <a:rect r="r" b="b" t="t" l="l"/>
              <a:pathLst>
                <a:path h="186169" w="44128">
                  <a:moveTo>
                    <a:pt x="0" y="0"/>
                  </a:moveTo>
                  <a:lnTo>
                    <a:pt x="44128" y="0"/>
                  </a:lnTo>
                  <a:lnTo>
                    <a:pt x="44128" y="186169"/>
                  </a:lnTo>
                  <a:lnTo>
                    <a:pt x="0" y="186169"/>
                  </a:ln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4128" cy="2337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0" y="1009650"/>
            <a:ext cx="1828800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3729040" y="3593356"/>
            <a:ext cx="641094" cy="663486"/>
          </a:xfrm>
          <a:custGeom>
            <a:avLst/>
            <a:gdLst/>
            <a:ahLst/>
            <a:cxnLst/>
            <a:rect r="r" b="b" t="t" l="l"/>
            <a:pathLst>
              <a:path h="663486" w="641094">
                <a:moveTo>
                  <a:pt x="0" y="0"/>
                </a:moveTo>
                <a:lnTo>
                  <a:pt x="641093" y="0"/>
                </a:lnTo>
                <a:lnTo>
                  <a:pt x="641093" y="663486"/>
                </a:lnTo>
                <a:lnTo>
                  <a:pt x="0" y="663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729040" y="4480014"/>
            <a:ext cx="641094" cy="663486"/>
          </a:xfrm>
          <a:custGeom>
            <a:avLst/>
            <a:gdLst/>
            <a:ahLst/>
            <a:cxnLst/>
            <a:rect r="r" b="b" t="t" l="l"/>
            <a:pathLst>
              <a:path h="663486" w="641094">
                <a:moveTo>
                  <a:pt x="0" y="0"/>
                </a:moveTo>
                <a:lnTo>
                  <a:pt x="641093" y="0"/>
                </a:lnTo>
                <a:lnTo>
                  <a:pt x="641093" y="663486"/>
                </a:lnTo>
                <a:lnTo>
                  <a:pt x="0" y="663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729040" y="5429250"/>
            <a:ext cx="641094" cy="663486"/>
          </a:xfrm>
          <a:custGeom>
            <a:avLst/>
            <a:gdLst/>
            <a:ahLst/>
            <a:cxnLst/>
            <a:rect r="r" b="b" t="t" l="l"/>
            <a:pathLst>
              <a:path h="663486" w="641094">
                <a:moveTo>
                  <a:pt x="0" y="0"/>
                </a:moveTo>
                <a:lnTo>
                  <a:pt x="641093" y="0"/>
                </a:lnTo>
                <a:lnTo>
                  <a:pt x="641093" y="663486"/>
                </a:lnTo>
                <a:lnTo>
                  <a:pt x="0" y="6634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72149" y="8374093"/>
            <a:ext cx="612515" cy="884207"/>
          </a:xfrm>
          <a:custGeom>
            <a:avLst/>
            <a:gdLst/>
            <a:ahLst/>
            <a:cxnLst/>
            <a:rect r="r" b="b" t="t" l="l"/>
            <a:pathLst>
              <a:path h="884207" w="612515">
                <a:moveTo>
                  <a:pt x="0" y="0"/>
                </a:moveTo>
                <a:lnTo>
                  <a:pt x="612515" y="0"/>
                </a:lnTo>
                <a:lnTo>
                  <a:pt x="612515" y="884207"/>
                </a:lnTo>
                <a:lnTo>
                  <a:pt x="0" y="884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4165699" y="2213877"/>
            <a:ext cx="9956602" cy="214578"/>
            <a:chOff x="0" y="0"/>
            <a:chExt cx="2622315" cy="5651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22315" cy="56514"/>
            </a:xfrm>
            <a:custGeom>
              <a:avLst/>
              <a:gdLst/>
              <a:ahLst/>
              <a:cxnLst/>
              <a:rect r="r" b="b" t="t" l="l"/>
              <a:pathLst>
                <a:path h="56514" w="2622315">
                  <a:moveTo>
                    <a:pt x="0" y="0"/>
                  </a:moveTo>
                  <a:lnTo>
                    <a:pt x="2622315" y="0"/>
                  </a:lnTo>
                  <a:lnTo>
                    <a:pt x="2622315" y="56514"/>
                  </a:lnTo>
                  <a:lnTo>
                    <a:pt x="0" y="56514"/>
                  </a:lnTo>
                  <a:close/>
                </a:path>
              </a:pathLst>
            </a:custGeom>
            <a:solidFill>
              <a:srgbClr val="5CDFE5">
                <a:alpha val="29804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2622315" cy="1041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729040" y="6311811"/>
            <a:ext cx="641094" cy="663486"/>
          </a:xfrm>
          <a:custGeom>
            <a:avLst/>
            <a:gdLst/>
            <a:ahLst/>
            <a:cxnLst/>
            <a:rect r="r" b="b" t="t" l="l"/>
            <a:pathLst>
              <a:path h="663486" w="641094">
                <a:moveTo>
                  <a:pt x="0" y="0"/>
                </a:moveTo>
                <a:lnTo>
                  <a:pt x="641093" y="0"/>
                </a:lnTo>
                <a:lnTo>
                  <a:pt x="641093" y="663487"/>
                </a:lnTo>
                <a:lnTo>
                  <a:pt x="0" y="6634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5400000">
            <a:off x="8681092" y="6949437"/>
            <a:ext cx="925815" cy="1519784"/>
            <a:chOff x="0" y="0"/>
            <a:chExt cx="417681" cy="68564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417681" cy="685649"/>
            </a:xfrm>
            <a:custGeom>
              <a:avLst/>
              <a:gdLst/>
              <a:ahLst/>
              <a:cxnLst/>
              <a:rect r="r" b="b" t="t" l="l"/>
              <a:pathLst>
                <a:path h="685649" w="417681">
                  <a:moveTo>
                    <a:pt x="0" y="0"/>
                  </a:moveTo>
                  <a:lnTo>
                    <a:pt x="214481" y="0"/>
                  </a:lnTo>
                  <a:lnTo>
                    <a:pt x="417681" y="342824"/>
                  </a:lnTo>
                  <a:lnTo>
                    <a:pt x="214481" y="685649"/>
                  </a:lnTo>
                  <a:lnTo>
                    <a:pt x="0" y="685649"/>
                  </a:lnTo>
                  <a:lnTo>
                    <a:pt x="203200" y="342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77800" y="-47625"/>
              <a:ext cx="163681" cy="7332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3905123" y="1484304"/>
            <a:ext cx="10477755" cy="962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こんなお悩みはありませんか？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910350" y="3575532"/>
            <a:ext cx="8467300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よくある悩みについて記載してください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910350" y="4460765"/>
            <a:ext cx="8467300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よくある悩みについて記載してください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922331" y="5407550"/>
            <a:ext cx="8443338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よくある悩みについて記載してください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93724" y="173302"/>
            <a:ext cx="16665576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よくある悩み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642939" y="8404547"/>
            <a:ext cx="11002123" cy="82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その悩み、新規サービスで解決します。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922331" y="6290112"/>
            <a:ext cx="8443338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よくある悩みについて記載してください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4299" y="169440"/>
            <a:ext cx="167549" cy="706860"/>
            <a:chOff x="0" y="0"/>
            <a:chExt cx="44128" cy="1861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128" cy="186169"/>
            </a:xfrm>
            <a:custGeom>
              <a:avLst/>
              <a:gdLst/>
              <a:ahLst/>
              <a:cxnLst/>
              <a:rect r="r" b="b" t="t" l="l"/>
              <a:pathLst>
                <a:path h="186169" w="44128">
                  <a:moveTo>
                    <a:pt x="0" y="0"/>
                  </a:moveTo>
                  <a:lnTo>
                    <a:pt x="44128" y="0"/>
                  </a:lnTo>
                  <a:lnTo>
                    <a:pt x="44128" y="186169"/>
                  </a:lnTo>
                  <a:lnTo>
                    <a:pt x="0" y="186169"/>
                  </a:ln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4128" cy="2337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0" y="1009650"/>
            <a:ext cx="1828800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437473" y="3505014"/>
            <a:ext cx="7907052" cy="5753286"/>
            <a:chOff x="0" y="0"/>
            <a:chExt cx="1181667" cy="85979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81667" cy="859798"/>
            </a:xfrm>
            <a:custGeom>
              <a:avLst/>
              <a:gdLst/>
              <a:ahLst/>
              <a:cxnLst/>
              <a:rect r="r" b="b" t="t" l="l"/>
              <a:pathLst>
                <a:path h="859798" w="1181667">
                  <a:moveTo>
                    <a:pt x="0" y="0"/>
                  </a:moveTo>
                  <a:lnTo>
                    <a:pt x="1181667" y="0"/>
                  </a:lnTo>
                  <a:lnTo>
                    <a:pt x="1181667" y="859798"/>
                  </a:lnTo>
                  <a:lnTo>
                    <a:pt x="0" y="859798"/>
                  </a:lnTo>
                  <a:close/>
                </a:path>
              </a:pathLst>
            </a:custGeom>
            <a:blipFill>
              <a:blip r:embed="rId2"/>
              <a:stretch>
                <a:fillRect l="-26793" t="0" r="-26793" b="0"/>
              </a:stretch>
            </a:blipFill>
            <a:ln w="19050" cap="sq">
              <a:solidFill>
                <a:srgbClr val="D9D9D9"/>
              </a:solidFill>
              <a:prstDash val="solid"/>
              <a:miter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10090666" y="4643059"/>
            <a:ext cx="6866336" cy="1373507"/>
            <a:chOff x="0" y="0"/>
            <a:chExt cx="1808418" cy="36174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808418" cy="361747"/>
            </a:xfrm>
            <a:custGeom>
              <a:avLst/>
              <a:gdLst/>
              <a:ahLst/>
              <a:cxnLst/>
              <a:rect r="r" b="b" t="t" l="l"/>
              <a:pathLst>
                <a:path h="361747" w="1808418">
                  <a:moveTo>
                    <a:pt x="22550" y="0"/>
                  </a:moveTo>
                  <a:lnTo>
                    <a:pt x="1785867" y="0"/>
                  </a:lnTo>
                  <a:cubicBezTo>
                    <a:pt x="1791848" y="0"/>
                    <a:pt x="1797584" y="2376"/>
                    <a:pt x="1801813" y="6605"/>
                  </a:cubicBezTo>
                  <a:cubicBezTo>
                    <a:pt x="1806042" y="10834"/>
                    <a:pt x="1808418" y="16570"/>
                    <a:pt x="1808418" y="22550"/>
                  </a:cubicBezTo>
                  <a:lnTo>
                    <a:pt x="1808418" y="339196"/>
                  </a:lnTo>
                  <a:cubicBezTo>
                    <a:pt x="1808418" y="351651"/>
                    <a:pt x="1798322" y="361747"/>
                    <a:pt x="1785867" y="361747"/>
                  </a:cubicBezTo>
                  <a:lnTo>
                    <a:pt x="22550" y="361747"/>
                  </a:lnTo>
                  <a:cubicBezTo>
                    <a:pt x="16570" y="361747"/>
                    <a:pt x="10834" y="359371"/>
                    <a:pt x="6605" y="355142"/>
                  </a:cubicBezTo>
                  <a:cubicBezTo>
                    <a:pt x="2376" y="350913"/>
                    <a:pt x="0" y="345177"/>
                    <a:pt x="0" y="339196"/>
                  </a:cubicBezTo>
                  <a:lnTo>
                    <a:pt x="0" y="22550"/>
                  </a:lnTo>
                  <a:cubicBezTo>
                    <a:pt x="0" y="10096"/>
                    <a:pt x="10096" y="0"/>
                    <a:pt x="22550" y="0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808418" cy="4093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b="true" sz="3199">
                  <a:solidFill>
                    <a:srgbClr val="545454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サービス内容を記載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090666" y="6263926"/>
            <a:ext cx="6866336" cy="1373507"/>
            <a:chOff x="0" y="0"/>
            <a:chExt cx="1808418" cy="36174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08418" cy="361747"/>
            </a:xfrm>
            <a:custGeom>
              <a:avLst/>
              <a:gdLst/>
              <a:ahLst/>
              <a:cxnLst/>
              <a:rect r="r" b="b" t="t" l="l"/>
              <a:pathLst>
                <a:path h="361747" w="1808418">
                  <a:moveTo>
                    <a:pt x="22550" y="0"/>
                  </a:moveTo>
                  <a:lnTo>
                    <a:pt x="1785867" y="0"/>
                  </a:lnTo>
                  <a:cubicBezTo>
                    <a:pt x="1791848" y="0"/>
                    <a:pt x="1797584" y="2376"/>
                    <a:pt x="1801813" y="6605"/>
                  </a:cubicBezTo>
                  <a:cubicBezTo>
                    <a:pt x="1806042" y="10834"/>
                    <a:pt x="1808418" y="16570"/>
                    <a:pt x="1808418" y="22550"/>
                  </a:cubicBezTo>
                  <a:lnTo>
                    <a:pt x="1808418" y="339196"/>
                  </a:lnTo>
                  <a:cubicBezTo>
                    <a:pt x="1808418" y="351651"/>
                    <a:pt x="1798322" y="361747"/>
                    <a:pt x="1785867" y="361747"/>
                  </a:cubicBezTo>
                  <a:lnTo>
                    <a:pt x="22550" y="361747"/>
                  </a:lnTo>
                  <a:cubicBezTo>
                    <a:pt x="16570" y="361747"/>
                    <a:pt x="10834" y="359371"/>
                    <a:pt x="6605" y="355142"/>
                  </a:cubicBezTo>
                  <a:cubicBezTo>
                    <a:pt x="2376" y="350913"/>
                    <a:pt x="0" y="345177"/>
                    <a:pt x="0" y="339196"/>
                  </a:cubicBezTo>
                  <a:lnTo>
                    <a:pt x="0" y="22550"/>
                  </a:lnTo>
                  <a:cubicBezTo>
                    <a:pt x="0" y="10096"/>
                    <a:pt x="10096" y="0"/>
                    <a:pt x="22550" y="0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1808418" cy="4093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b="true" sz="3199">
                  <a:solidFill>
                    <a:srgbClr val="545454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サービス内容を記載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090666" y="7884793"/>
            <a:ext cx="6866336" cy="1373507"/>
            <a:chOff x="0" y="0"/>
            <a:chExt cx="1808418" cy="3617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808418" cy="361747"/>
            </a:xfrm>
            <a:custGeom>
              <a:avLst/>
              <a:gdLst/>
              <a:ahLst/>
              <a:cxnLst/>
              <a:rect r="r" b="b" t="t" l="l"/>
              <a:pathLst>
                <a:path h="361747" w="1808418">
                  <a:moveTo>
                    <a:pt x="22550" y="0"/>
                  </a:moveTo>
                  <a:lnTo>
                    <a:pt x="1785867" y="0"/>
                  </a:lnTo>
                  <a:cubicBezTo>
                    <a:pt x="1791848" y="0"/>
                    <a:pt x="1797584" y="2376"/>
                    <a:pt x="1801813" y="6605"/>
                  </a:cubicBezTo>
                  <a:cubicBezTo>
                    <a:pt x="1806042" y="10834"/>
                    <a:pt x="1808418" y="16570"/>
                    <a:pt x="1808418" y="22550"/>
                  </a:cubicBezTo>
                  <a:lnTo>
                    <a:pt x="1808418" y="339196"/>
                  </a:lnTo>
                  <a:cubicBezTo>
                    <a:pt x="1808418" y="351651"/>
                    <a:pt x="1798322" y="361747"/>
                    <a:pt x="1785867" y="361747"/>
                  </a:cubicBezTo>
                  <a:lnTo>
                    <a:pt x="22550" y="361747"/>
                  </a:lnTo>
                  <a:cubicBezTo>
                    <a:pt x="16570" y="361747"/>
                    <a:pt x="10834" y="359371"/>
                    <a:pt x="6605" y="355142"/>
                  </a:cubicBezTo>
                  <a:cubicBezTo>
                    <a:pt x="2376" y="350913"/>
                    <a:pt x="0" y="345177"/>
                    <a:pt x="0" y="339196"/>
                  </a:cubicBezTo>
                  <a:lnTo>
                    <a:pt x="0" y="22550"/>
                  </a:lnTo>
                  <a:cubicBezTo>
                    <a:pt x="0" y="10096"/>
                    <a:pt x="10096" y="0"/>
                    <a:pt x="22550" y="0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1808418" cy="4093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b="true" sz="3199">
                  <a:solidFill>
                    <a:srgbClr val="545454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サービス内容を記載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0090666" y="3505014"/>
            <a:ext cx="6866336" cy="890395"/>
            <a:chOff x="0" y="0"/>
            <a:chExt cx="1808418" cy="23450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808418" cy="234507"/>
            </a:xfrm>
            <a:custGeom>
              <a:avLst/>
              <a:gdLst/>
              <a:ahLst/>
              <a:cxnLst/>
              <a:rect r="r" b="b" t="t" l="l"/>
              <a:pathLst>
                <a:path h="234507" w="1808418">
                  <a:moveTo>
                    <a:pt x="0" y="0"/>
                  </a:moveTo>
                  <a:lnTo>
                    <a:pt x="1808418" y="0"/>
                  </a:lnTo>
                  <a:lnTo>
                    <a:pt x="1808418" y="234507"/>
                  </a:lnTo>
                  <a:lnTo>
                    <a:pt x="0" y="234507"/>
                  </a:lnTo>
                  <a:close/>
                </a:path>
              </a:pathLst>
            </a:custGeom>
            <a:gradFill rotWithShape="true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1808418" cy="2726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b="true" sz="2099">
                  <a:solidFill>
                    <a:srgbClr val="FFFFFF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サービス内容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593724" y="173302"/>
            <a:ext cx="16363278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サービス概要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1553090"/>
            <a:ext cx="16230600" cy="126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サービスの内容について、</a:t>
            </a:r>
          </a:p>
          <a:p>
            <a:pPr algn="ctr">
              <a:lnSpc>
                <a:spcPts val="5039"/>
              </a:lnSpc>
            </a:pPr>
            <a:r>
              <a:rPr lang="en-US" sz="3599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端的にわかりやすい内容で説明文を記載してください。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4299" y="169440"/>
            <a:ext cx="167549" cy="706860"/>
            <a:chOff x="0" y="0"/>
            <a:chExt cx="44128" cy="1861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128" cy="186169"/>
            </a:xfrm>
            <a:custGeom>
              <a:avLst/>
              <a:gdLst/>
              <a:ahLst/>
              <a:cxnLst/>
              <a:rect r="r" b="b" t="t" l="l"/>
              <a:pathLst>
                <a:path h="186169" w="44128">
                  <a:moveTo>
                    <a:pt x="0" y="0"/>
                  </a:moveTo>
                  <a:lnTo>
                    <a:pt x="44128" y="0"/>
                  </a:lnTo>
                  <a:lnTo>
                    <a:pt x="44128" y="186169"/>
                  </a:lnTo>
                  <a:lnTo>
                    <a:pt x="0" y="186169"/>
                  </a:ln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4128" cy="2337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0" y="1009650"/>
            <a:ext cx="1828800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849521" y="3200400"/>
            <a:ext cx="3993733" cy="4186735"/>
            <a:chOff x="0" y="0"/>
            <a:chExt cx="812800" cy="8520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52080"/>
            </a:xfrm>
            <a:custGeom>
              <a:avLst/>
              <a:gdLst/>
              <a:ahLst/>
              <a:cxnLst/>
              <a:rect r="r" b="b" t="t" l="l"/>
              <a:pathLst>
                <a:path h="852080" w="812800">
                  <a:moveTo>
                    <a:pt x="96926" y="0"/>
                  </a:moveTo>
                  <a:lnTo>
                    <a:pt x="715874" y="0"/>
                  </a:lnTo>
                  <a:cubicBezTo>
                    <a:pt x="769405" y="0"/>
                    <a:pt x="812800" y="43395"/>
                    <a:pt x="812800" y="96926"/>
                  </a:cubicBezTo>
                  <a:lnTo>
                    <a:pt x="812800" y="755154"/>
                  </a:lnTo>
                  <a:cubicBezTo>
                    <a:pt x="812800" y="808684"/>
                    <a:pt x="769405" y="852080"/>
                    <a:pt x="715874" y="852080"/>
                  </a:cubicBezTo>
                  <a:lnTo>
                    <a:pt x="96926" y="852080"/>
                  </a:lnTo>
                  <a:cubicBezTo>
                    <a:pt x="43395" y="852080"/>
                    <a:pt x="0" y="808684"/>
                    <a:pt x="0" y="755154"/>
                  </a:cubicBezTo>
                  <a:lnTo>
                    <a:pt x="0" y="96926"/>
                  </a:lnTo>
                  <a:cubicBezTo>
                    <a:pt x="0" y="43395"/>
                    <a:pt x="43395" y="0"/>
                    <a:pt x="96926" y="0"/>
                  </a:cubicBez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812800" cy="8997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970717" y="4817329"/>
            <a:ext cx="1751342" cy="1751342"/>
          </a:xfrm>
          <a:custGeom>
            <a:avLst/>
            <a:gdLst/>
            <a:ahLst/>
            <a:cxnLst/>
            <a:rect r="r" b="b" t="t" l="l"/>
            <a:pathLst>
              <a:path h="1751342" w="1751342">
                <a:moveTo>
                  <a:pt x="0" y="0"/>
                </a:moveTo>
                <a:lnTo>
                  <a:pt x="1751341" y="0"/>
                </a:lnTo>
                <a:lnTo>
                  <a:pt x="1751341" y="1751342"/>
                </a:lnTo>
                <a:lnTo>
                  <a:pt x="0" y="17513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7073898" y="3200400"/>
            <a:ext cx="3993733" cy="4186735"/>
            <a:chOff x="0" y="0"/>
            <a:chExt cx="812800" cy="85208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52080"/>
            </a:xfrm>
            <a:custGeom>
              <a:avLst/>
              <a:gdLst/>
              <a:ahLst/>
              <a:cxnLst/>
              <a:rect r="r" b="b" t="t" l="l"/>
              <a:pathLst>
                <a:path h="852080" w="812800">
                  <a:moveTo>
                    <a:pt x="96926" y="0"/>
                  </a:moveTo>
                  <a:lnTo>
                    <a:pt x="715874" y="0"/>
                  </a:lnTo>
                  <a:cubicBezTo>
                    <a:pt x="769405" y="0"/>
                    <a:pt x="812800" y="43395"/>
                    <a:pt x="812800" y="96926"/>
                  </a:cubicBezTo>
                  <a:lnTo>
                    <a:pt x="812800" y="755154"/>
                  </a:lnTo>
                  <a:cubicBezTo>
                    <a:pt x="812800" y="808684"/>
                    <a:pt x="769405" y="852080"/>
                    <a:pt x="715874" y="852080"/>
                  </a:cubicBezTo>
                  <a:lnTo>
                    <a:pt x="96926" y="852080"/>
                  </a:lnTo>
                  <a:cubicBezTo>
                    <a:pt x="43395" y="852080"/>
                    <a:pt x="0" y="808684"/>
                    <a:pt x="0" y="755154"/>
                  </a:cubicBezTo>
                  <a:lnTo>
                    <a:pt x="0" y="96926"/>
                  </a:lnTo>
                  <a:cubicBezTo>
                    <a:pt x="0" y="43395"/>
                    <a:pt x="43395" y="0"/>
                    <a:pt x="96926" y="0"/>
                  </a:cubicBez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812800" cy="8997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2298274" y="3200400"/>
            <a:ext cx="3993733" cy="4186735"/>
            <a:chOff x="0" y="0"/>
            <a:chExt cx="812800" cy="85208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52080"/>
            </a:xfrm>
            <a:custGeom>
              <a:avLst/>
              <a:gdLst/>
              <a:ahLst/>
              <a:cxnLst/>
              <a:rect r="r" b="b" t="t" l="l"/>
              <a:pathLst>
                <a:path h="852080" w="812800">
                  <a:moveTo>
                    <a:pt x="96926" y="0"/>
                  </a:moveTo>
                  <a:lnTo>
                    <a:pt x="715874" y="0"/>
                  </a:lnTo>
                  <a:cubicBezTo>
                    <a:pt x="769405" y="0"/>
                    <a:pt x="812800" y="43395"/>
                    <a:pt x="812800" y="96926"/>
                  </a:cubicBezTo>
                  <a:lnTo>
                    <a:pt x="812800" y="755154"/>
                  </a:lnTo>
                  <a:cubicBezTo>
                    <a:pt x="812800" y="808684"/>
                    <a:pt x="769405" y="852080"/>
                    <a:pt x="715874" y="852080"/>
                  </a:cubicBezTo>
                  <a:lnTo>
                    <a:pt x="96926" y="852080"/>
                  </a:lnTo>
                  <a:cubicBezTo>
                    <a:pt x="43395" y="852080"/>
                    <a:pt x="0" y="808684"/>
                    <a:pt x="0" y="755154"/>
                  </a:cubicBezTo>
                  <a:lnTo>
                    <a:pt x="0" y="96926"/>
                  </a:lnTo>
                  <a:cubicBezTo>
                    <a:pt x="0" y="43395"/>
                    <a:pt x="43395" y="0"/>
                    <a:pt x="96926" y="0"/>
                  </a:cubicBez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812800" cy="8997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3057099" y="4451420"/>
            <a:ext cx="2476084" cy="2483159"/>
          </a:xfrm>
          <a:custGeom>
            <a:avLst/>
            <a:gdLst/>
            <a:ahLst/>
            <a:cxnLst/>
            <a:rect r="r" b="b" t="t" l="l"/>
            <a:pathLst>
              <a:path h="2483159" w="2476084">
                <a:moveTo>
                  <a:pt x="0" y="0"/>
                </a:moveTo>
                <a:lnTo>
                  <a:pt x="2476084" y="0"/>
                </a:lnTo>
                <a:lnTo>
                  <a:pt x="2476084" y="2483159"/>
                </a:lnTo>
                <a:lnTo>
                  <a:pt x="0" y="24831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220657" y="4842893"/>
            <a:ext cx="1700214" cy="1700214"/>
          </a:xfrm>
          <a:custGeom>
            <a:avLst/>
            <a:gdLst/>
            <a:ahLst/>
            <a:cxnLst/>
            <a:rect r="r" b="b" t="t" l="l"/>
            <a:pathLst>
              <a:path h="1700214" w="1700214">
                <a:moveTo>
                  <a:pt x="0" y="0"/>
                </a:moveTo>
                <a:lnTo>
                  <a:pt x="1700214" y="0"/>
                </a:lnTo>
                <a:lnTo>
                  <a:pt x="1700214" y="1700214"/>
                </a:lnTo>
                <a:lnTo>
                  <a:pt x="0" y="17002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593724" y="173302"/>
            <a:ext cx="16665576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サービスの強みについて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1522404"/>
            <a:ext cx="16230600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弊社の新規サービスには、下記3つのポイントがあります。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01763" y="8014335"/>
            <a:ext cx="4289249" cy="89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サービスの強みについて</a:t>
            </a:r>
          </a:p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具体的な内容を記載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701763" y="3707214"/>
            <a:ext cx="428924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b="true">
                <a:solidFill>
                  <a:srgbClr val="FFFFFF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01.時間の短縮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6926140" y="3707214"/>
            <a:ext cx="428924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b="true">
                <a:solidFill>
                  <a:srgbClr val="FFFFFF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02.クオリティUP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150516" y="3707214"/>
            <a:ext cx="428924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b="true">
                <a:solidFill>
                  <a:srgbClr val="FFFFFF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03.料金が安い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926140" y="8014335"/>
            <a:ext cx="4289249" cy="89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サービスの強みについて</a:t>
            </a:r>
          </a:p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具体的な内容を記載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148839" y="8014335"/>
            <a:ext cx="4289249" cy="8959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サービスの強みについて</a:t>
            </a:r>
          </a:p>
          <a:p>
            <a:pPr algn="ctr">
              <a:lnSpc>
                <a:spcPts val="3639"/>
              </a:lnSpc>
            </a:pPr>
            <a:r>
              <a:rPr lang="en-US" sz="2599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具体的な内容を記載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4299" y="169440"/>
            <a:ext cx="167549" cy="706860"/>
            <a:chOff x="0" y="0"/>
            <a:chExt cx="44128" cy="1861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128" cy="186169"/>
            </a:xfrm>
            <a:custGeom>
              <a:avLst/>
              <a:gdLst/>
              <a:ahLst/>
              <a:cxnLst/>
              <a:rect r="r" b="b" t="t" l="l"/>
              <a:pathLst>
                <a:path h="186169" w="44128">
                  <a:moveTo>
                    <a:pt x="0" y="0"/>
                  </a:moveTo>
                  <a:lnTo>
                    <a:pt x="44128" y="0"/>
                  </a:lnTo>
                  <a:lnTo>
                    <a:pt x="44128" y="186169"/>
                  </a:lnTo>
                  <a:lnTo>
                    <a:pt x="0" y="186169"/>
                  </a:ln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4128" cy="2337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0" y="1009650"/>
            <a:ext cx="1828800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603885" y="4138797"/>
            <a:ext cx="5730848" cy="573084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770251" y="4140171"/>
            <a:ext cx="5729350" cy="5729350"/>
          </a:xfrm>
          <a:prstGeom prst="rect">
            <a:avLst/>
          </a:prstGeom>
        </p:spPr>
      </p:pic>
      <p:sp>
        <p:nvSpPr>
          <p:cNvPr name="AutoShape 8" id="8"/>
          <p:cNvSpPr/>
          <p:nvPr/>
        </p:nvSpPr>
        <p:spPr>
          <a:xfrm flipV="true">
            <a:off x="3265353" y="8213952"/>
            <a:ext cx="602688" cy="839896"/>
          </a:xfrm>
          <a:prstGeom prst="line">
            <a:avLst/>
          </a:prstGeom>
          <a:ln cap="flat" w="38100">
            <a:solidFill>
              <a:srgbClr val="6CE5E8"/>
            </a:solidFill>
            <a:prstDash val="solid"/>
            <a:headEnd type="oval" len="lg" w="lg"/>
            <a:tailEnd type="oval" len="lg" w="lg"/>
          </a:ln>
        </p:spPr>
      </p:sp>
      <p:sp>
        <p:nvSpPr>
          <p:cNvPr name="AutoShape 9" id="9"/>
          <p:cNvSpPr/>
          <p:nvPr/>
        </p:nvSpPr>
        <p:spPr>
          <a:xfrm flipV="true">
            <a:off x="13383144" y="4329665"/>
            <a:ext cx="558179" cy="813835"/>
          </a:xfrm>
          <a:prstGeom prst="line">
            <a:avLst/>
          </a:prstGeom>
          <a:ln cap="flat" w="38100">
            <a:solidFill>
              <a:srgbClr val="41B8D5"/>
            </a:solidFill>
            <a:prstDash val="solid"/>
            <a:headEnd type="oval" len="lg" w="lg"/>
            <a:tailEnd type="oval" len="lg" w="lg"/>
          </a:ln>
        </p:spPr>
      </p:sp>
      <p:grpSp>
        <p:nvGrpSpPr>
          <p:cNvPr name="Group 10" id="10"/>
          <p:cNvGrpSpPr/>
          <p:nvPr/>
        </p:nvGrpSpPr>
        <p:grpSpPr>
          <a:xfrm rot="0">
            <a:off x="2558799" y="2783514"/>
            <a:ext cx="5821021" cy="1007745"/>
            <a:chOff x="0" y="0"/>
            <a:chExt cx="1533108" cy="26541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33108" cy="265414"/>
            </a:xfrm>
            <a:custGeom>
              <a:avLst/>
              <a:gdLst/>
              <a:ahLst/>
              <a:cxnLst/>
              <a:rect r="r" b="b" t="t" l="l"/>
              <a:pathLst>
                <a:path h="265414" w="1533108">
                  <a:moveTo>
                    <a:pt x="132707" y="0"/>
                  </a:moveTo>
                  <a:lnTo>
                    <a:pt x="1400401" y="0"/>
                  </a:lnTo>
                  <a:cubicBezTo>
                    <a:pt x="1473693" y="0"/>
                    <a:pt x="1533108" y="59415"/>
                    <a:pt x="1533108" y="132707"/>
                  </a:cubicBezTo>
                  <a:lnTo>
                    <a:pt x="1533108" y="132707"/>
                  </a:lnTo>
                  <a:cubicBezTo>
                    <a:pt x="1533108" y="167903"/>
                    <a:pt x="1519127" y="201658"/>
                    <a:pt x="1494239" y="226545"/>
                  </a:cubicBezTo>
                  <a:cubicBezTo>
                    <a:pt x="1469352" y="251433"/>
                    <a:pt x="1435597" y="265414"/>
                    <a:pt x="1400401" y="265414"/>
                  </a:cubicBezTo>
                  <a:lnTo>
                    <a:pt x="132707" y="265414"/>
                  </a:lnTo>
                  <a:cubicBezTo>
                    <a:pt x="97511" y="265414"/>
                    <a:pt x="63756" y="251433"/>
                    <a:pt x="38869" y="226545"/>
                  </a:cubicBezTo>
                  <a:cubicBezTo>
                    <a:pt x="13982" y="201658"/>
                    <a:pt x="0" y="167903"/>
                    <a:pt x="0" y="132707"/>
                  </a:cubicBezTo>
                  <a:lnTo>
                    <a:pt x="0" y="132707"/>
                  </a:lnTo>
                  <a:cubicBezTo>
                    <a:pt x="0" y="97511"/>
                    <a:pt x="13982" y="63756"/>
                    <a:pt x="38869" y="38869"/>
                  </a:cubicBezTo>
                  <a:cubicBezTo>
                    <a:pt x="63756" y="13982"/>
                    <a:pt x="97511" y="0"/>
                    <a:pt x="132707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47625"/>
              <a:ext cx="1533108" cy="3130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545454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例：貴社で全て対応場合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104588" y="2783514"/>
            <a:ext cx="5821021" cy="1007745"/>
            <a:chOff x="0" y="0"/>
            <a:chExt cx="1533108" cy="26541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33108" cy="265414"/>
            </a:xfrm>
            <a:custGeom>
              <a:avLst/>
              <a:gdLst/>
              <a:ahLst/>
              <a:cxnLst/>
              <a:rect r="r" b="b" t="t" l="l"/>
              <a:pathLst>
                <a:path h="265414" w="1533108">
                  <a:moveTo>
                    <a:pt x="132707" y="0"/>
                  </a:moveTo>
                  <a:lnTo>
                    <a:pt x="1400401" y="0"/>
                  </a:lnTo>
                  <a:cubicBezTo>
                    <a:pt x="1473693" y="0"/>
                    <a:pt x="1533108" y="59415"/>
                    <a:pt x="1533108" y="132707"/>
                  </a:cubicBezTo>
                  <a:lnTo>
                    <a:pt x="1533108" y="132707"/>
                  </a:lnTo>
                  <a:cubicBezTo>
                    <a:pt x="1533108" y="167903"/>
                    <a:pt x="1519127" y="201658"/>
                    <a:pt x="1494239" y="226545"/>
                  </a:cubicBezTo>
                  <a:cubicBezTo>
                    <a:pt x="1469352" y="251433"/>
                    <a:pt x="1435597" y="265414"/>
                    <a:pt x="1400401" y="265414"/>
                  </a:cubicBezTo>
                  <a:lnTo>
                    <a:pt x="132707" y="265414"/>
                  </a:lnTo>
                  <a:cubicBezTo>
                    <a:pt x="97511" y="265414"/>
                    <a:pt x="63756" y="251433"/>
                    <a:pt x="38869" y="226545"/>
                  </a:cubicBezTo>
                  <a:cubicBezTo>
                    <a:pt x="13982" y="201658"/>
                    <a:pt x="0" y="167903"/>
                    <a:pt x="0" y="132707"/>
                  </a:cubicBezTo>
                  <a:lnTo>
                    <a:pt x="0" y="132707"/>
                  </a:lnTo>
                  <a:cubicBezTo>
                    <a:pt x="0" y="97511"/>
                    <a:pt x="13982" y="63756"/>
                    <a:pt x="38869" y="38869"/>
                  </a:cubicBezTo>
                  <a:cubicBezTo>
                    <a:pt x="63756" y="13982"/>
                    <a:pt x="97511" y="0"/>
                    <a:pt x="132707" y="0"/>
                  </a:cubicBez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47625"/>
              <a:ext cx="1533108" cy="3130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FFFFFF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例：新規サービスを活用した場合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4880812" y="6901965"/>
            <a:ext cx="2801282" cy="2101450"/>
            <a:chOff x="0" y="0"/>
            <a:chExt cx="3735043" cy="2801933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550320" y="0"/>
              <a:ext cx="3184723" cy="2801933"/>
              <a:chOff x="0" y="0"/>
              <a:chExt cx="923842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92384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923842">
                    <a:moveTo>
                      <a:pt x="165305" y="0"/>
                    </a:moveTo>
                    <a:lnTo>
                      <a:pt x="758537" y="0"/>
                    </a:lnTo>
                    <a:cubicBezTo>
                      <a:pt x="802378" y="0"/>
                      <a:pt x="844424" y="17416"/>
                      <a:pt x="875425" y="48417"/>
                    </a:cubicBezTo>
                    <a:cubicBezTo>
                      <a:pt x="906426" y="79417"/>
                      <a:pt x="923842" y="121463"/>
                      <a:pt x="923842" y="165305"/>
                    </a:cubicBezTo>
                    <a:lnTo>
                      <a:pt x="923842" y="647495"/>
                    </a:lnTo>
                    <a:cubicBezTo>
                      <a:pt x="923842" y="691337"/>
                      <a:pt x="906426" y="733383"/>
                      <a:pt x="875425" y="764383"/>
                    </a:cubicBezTo>
                    <a:cubicBezTo>
                      <a:pt x="844424" y="795384"/>
                      <a:pt x="802378" y="812800"/>
                      <a:pt x="758537" y="812800"/>
                    </a:cubicBezTo>
                    <a:lnTo>
                      <a:pt x="165305" y="812800"/>
                    </a:lnTo>
                    <a:cubicBezTo>
                      <a:pt x="121463" y="812800"/>
                      <a:pt x="79417" y="795384"/>
                      <a:pt x="48417" y="764383"/>
                    </a:cubicBezTo>
                    <a:cubicBezTo>
                      <a:pt x="17416" y="733383"/>
                      <a:pt x="0" y="691337"/>
                      <a:pt x="0" y="647495"/>
                    </a:cubicBezTo>
                    <a:lnTo>
                      <a:pt x="0" y="165305"/>
                    </a:lnTo>
                    <a:cubicBezTo>
                      <a:pt x="0" y="121463"/>
                      <a:pt x="17416" y="79417"/>
                      <a:pt x="48417" y="48417"/>
                    </a:cubicBezTo>
                    <a:cubicBezTo>
                      <a:pt x="79417" y="17416"/>
                      <a:pt x="121463" y="0"/>
                      <a:pt x="165305" y="0"/>
                    </a:cubicBezTo>
                    <a:close/>
                  </a:path>
                </a:pathLst>
              </a:custGeom>
              <a:solidFill>
                <a:srgbClr val="004EAE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47625"/>
                <a:ext cx="923842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59"/>
                  </a:lnSpc>
                </a:pPr>
              </a:p>
            </p:txBody>
          </p:sp>
        </p:grpSp>
        <p:grpSp>
          <p:nvGrpSpPr>
            <p:cNvPr name="Group 20" id="20"/>
            <p:cNvGrpSpPr/>
            <p:nvPr/>
          </p:nvGrpSpPr>
          <p:grpSpPr>
            <a:xfrm rot="-5325864">
              <a:off x="-41500" y="895044"/>
              <a:ext cx="800852" cy="700745"/>
              <a:chOff x="0" y="0"/>
              <a:chExt cx="812800" cy="7112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4EAE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59"/>
                  </a:lnSpc>
                </a:pPr>
              </a:p>
            </p:txBody>
          </p:sp>
        </p:grpSp>
      </p:grpSp>
      <p:sp>
        <p:nvSpPr>
          <p:cNvPr name="TextBox 23" id="23"/>
          <p:cNvSpPr txBox="true"/>
          <p:nvPr/>
        </p:nvSpPr>
        <p:spPr>
          <a:xfrm rot="0">
            <a:off x="593724" y="1522404"/>
            <a:ext cx="17098446" cy="126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新規サービスを活用いただくことで、作業時間を大幅に短縮できます。</a:t>
            </a:r>
          </a:p>
          <a:p>
            <a:pPr algn="ctr">
              <a:lnSpc>
                <a:spcPts val="5040"/>
              </a:lnSpc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593724" y="173302"/>
            <a:ext cx="16665576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サービスの強み　01.時間の短縮　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683704" y="3959299"/>
            <a:ext cx="2346918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確認時間</a:t>
            </a:r>
          </a:p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30分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18435" y="8617602"/>
            <a:ext cx="2346918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作成時間</a:t>
            </a:r>
          </a:p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270分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137730" y="6079420"/>
            <a:ext cx="2675634" cy="1082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合計作業時間</a:t>
            </a:r>
          </a:p>
          <a:p>
            <a:pPr algn="ctr">
              <a:lnSpc>
                <a:spcPts val="4844"/>
              </a:lnSpc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4131493" y="6548481"/>
            <a:ext cx="2675634" cy="1732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300分</a:t>
            </a:r>
          </a:p>
          <a:p>
            <a:pPr algn="ctr">
              <a:lnSpc>
                <a:spcPts val="4844"/>
              </a:lnSpc>
            </a:pPr>
          </a:p>
        </p:txBody>
      </p:sp>
      <p:sp>
        <p:nvSpPr>
          <p:cNvPr name="TextBox 29" id="29"/>
          <p:cNvSpPr txBox="true"/>
          <p:nvPr/>
        </p:nvSpPr>
        <p:spPr>
          <a:xfrm rot="0">
            <a:off x="14140906" y="3959299"/>
            <a:ext cx="2346918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確認時間</a:t>
            </a:r>
          </a:p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30分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287637" y="6079420"/>
            <a:ext cx="2675634" cy="1082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合計作業時間</a:t>
            </a:r>
          </a:p>
          <a:p>
            <a:pPr algn="ctr">
              <a:lnSpc>
                <a:spcPts val="4844"/>
              </a:lnSpc>
            </a:pPr>
          </a:p>
        </p:txBody>
      </p:sp>
      <p:sp>
        <p:nvSpPr>
          <p:cNvPr name="TextBox 31" id="31"/>
          <p:cNvSpPr txBox="true"/>
          <p:nvPr/>
        </p:nvSpPr>
        <p:spPr>
          <a:xfrm rot="0">
            <a:off x="11281399" y="6548481"/>
            <a:ext cx="2675634" cy="1732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30分</a:t>
            </a:r>
          </a:p>
          <a:p>
            <a:pPr algn="ctr">
              <a:lnSpc>
                <a:spcPts val="4844"/>
              </a:lnSpc>
            </a:pPr>
          </a:p>
        </p:txBody>
      </p:sp>
      <p:sp>
        <p:nvSpPr>
          <p:cNvPr name="TextBox 32" id="32"/>
          <p:cNvSpPr txBox="true"/>
          <p:nvPr/>
        </p:nvSpPr>
        <p:spPr>
          <a:xfrm rot="0">
            <a:off x="15314365" y="7086617"/>
            <a:ext cx="2377805" cy="196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FFFFFF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270分の</a:t>
            </a:r>
          </a:p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FFFFFF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時間短縮に</a:t>
            </a:r>
          </a:p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FFFFFF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成功！</a:t>
            </a:r>
          </a:p>
          <a:p>
            <a:pPr algn="ctr">
              <a:lnSpc>
                <a:spcPts val="3919"/>
              </a:lnSpc>
            </a:pPr>
          </a:p>
        </p:txBody>
      </p:sp>
      <p:sp>
        <p:nvSpPr>
          <p:cNvPr name="AutoShape 33" id="33"/>
          <p:cNvSpPr/>
          <p:nvPr/>
        </p:nvSpPr>
        <p:spPr>
          <a:xfrm flipV="true">
            <a:off x="6109815" y="4318890"/>
            <a:ext cx="558179" cy="813835"/>
          </a:xfrm>
          <a:prstGeom prst="line">
            <a:avLst/>
          </a:prstGeom>
          <a:ln cap="flat" w="38100">
            <a:solidFill>
              <a:srgbClr val="41B8D5"/>
            </a:solidFill>
            <a:prstDash val="solid"/>
            <a:headEnd type="oval" len="lg" w="lg"/>
            <a:tailEnd type="oval" len="lg" w="lg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4299" y="169440"/>
            <a:ext cx="167549" cy="706860"/>
            <a:chOff x="0" y="0"/>
            <a:chExt cx="44128" cy="1861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128" cy="186169"/>
            </a:xfrm>
            <a:custGeom>
              <a:avLst/>
              <a:gdLst/>
              <a:ahLst/>
              <a:cxnLst/>
              <a:rect r="r" b="b" t="t" l="l"/>
              <a:pathLst>
                <a:path h="186169" w="44128">
                  <a:moveTo>
                    <a:pt x="0" y="0"/>
                  </a:moveTo>
                  <a:lnTo>
                    <a:pt x="44128" y="0"/>
                  </a:lnTo>
                  <a:lnTo>
                    <a:pt x="44128" y="186169"/>
                  </a:lnTo>
                  <a:lnTo>
                    <a:pt x="0" y="186169"/>
                  </a:ln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4128" cy="2337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0" y="1009650"/>
            <a:ext cx="1828800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669458" y="2907339"/>
            <a:ext cx="6659236" cy="1081531"/>
            <a:chOff x="0" y="0"/>
            <a:chExt cx="1656462" cy="26902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56462" cy="269027"/>
            </a:xfrm>
            <a:custGeom>
              <a:avLst/>
              <a:gdLst/>
              <a:ahLst/>
              <a:cxnLst/>
              <a:rect r="r" b="b" t="t" l="l"/>
              <a:pathLst>
                <a:path h="269027" w="1656462">
                  <a:moveTo>
                    <a:pt x="11626" y="0"/>
                  </a:moveTo>
                  <a:lnTo>
                    <a:pt x="1644836" y="0"/>
                  </a:lnTo>
                  <a:cubicBezTo>
                    <a:pt x="1651257" y="0"/>
                    <a:pt x="1656462" y="5205"/>
                    <a:pt x="1656462" y="11626"/>
                  </a:cubicBezTo>
                  <a:lnTo>
                    <a:pt x="1656462" y="257401"/>
                  </a:lnTo>
                  <a:cubicBezTo>
                    <a:pt x="1656462" y="263822"/>
                    <a:pt x="1651257" y="269027"/>
                    <a:pt x="1644836" y="269027"/>
                  </a:cubicBezTo>
                  <a:lnTo>
                    <a:pt x="11626" y="269027"/>
                  </a:lnTo>
                  <a:cubicBezTo>
                    <a:pt x="5205" y="269027"/>
                    <a:pt x="0" y="263822"/>
                    <a:pt x="0" y="257401"/>
                  </a:cubicBezTo>
                  <a:lnTo>
                    <a:pt x="0" y="11626"/>
                  </a:lnTo>
                  <a:cubicBezTo>
                    <a:pt x="0" y="5205"/>
                    <a:pt x="5205" y="0"/>
                    <a:pt x="1162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656462" cy="3166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  <a:r>
                <a:rPr lang="en-US" b="true" sz="2599">
                  <a:solidFill>
                    <a:srgbClr val="545454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BEFORE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961188" y="2907339"/>
            <a:ext cx="6659236" cy="1081531"/>
            <a:chOff x="0" y="0"/>
            <a:chExt cx="1656462" cy="26902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56462" cy="269027"/>
            </a:xfrm>
            <a:custGeom>
              <a:avLst/>
              <a:gdLst/>
              <a:ahLst/>
              <a:cxnLst/>
              <a:rect r="r" b="b" t="t" l="l"/>
              <a:pathLst>
                <a:path h="269027" w="1656462">
                  <a:moveTo>
                    <a:pt x="11626" y="0"/>
                  </a:moveTo>
                  <a:lnTo>
                    <a:pt x="1644836" y="0"/>
                  </a:lnTo>
                  <a:cubicBezTo>
                    <a:pt x="1651257" y="0"/>
                    <a:pt x="1656462" y="5205"/>
                    <a:pt x="1656462" y="11626"/>
                  </a:cubicBezTo>
                  <a:lnTo>
                    <a:pt x="1656462" y="257401"/>
                  </a:lnTo>
                  <a:cubicBezTo>
                    <a:pt x="1656462" y="263822"/>
                    <a:pt x="1651257" y="269027"/>
                    <a:pt x="1644836" y="269027"/>
                  </a:cubicBezTo>
                  <a:lnTo>
                    <a:pt x="11626" y="269027"/>
                  </a:lnTo>
                  <a:cubicBezTo>
                    <a:pt x="5205" y="269027"/>
                    <a:pt x="0" y="263822"/>
                    <a:pt x="0" y="257401"/>
                  </a:cubicBezTo>
                  <a:lnTo>
                    <a:pt x="0" y="11626"/>
                  </a:lnTo>
                  <a:cubicBezTo>
                    <a:pt x="0" y="5205"/>
                    <a:pt x="5205" y="0"/>
                    <a:pt x="11626" y="0"/>
                  </a:cubicBez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656462" cy="3166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  <a:r>
                <a:rPr lang="en-US" b="true" sz="2599">
                  <a:solidFill>
                    <a:srgbClr val="FFFFFF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AFTER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669458" y="4673414"/>
            <a:ext cx="6659236" cy="4165750"/>
            <a:chOff x="0" y="0"/>
            <a:chExt cx="1225804" cy="76681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25804" cy="766813"/>
            </a:xfrm>
            <a:custGeom>
              <a:avLst/>
              <a:gdLst/>
              <a:ahLst/>
              <a:cxnLst/>
              <a:rect r="r" b="b" t="t" l="l"/>
              <a:pathLst>
                <a:path h="766813" w="1225804">
                  <a:moveTo>
                    <a:pt x="0" y="0"/>
                  </a:moveTo>
                  <a:lnTo>
                    <a:pt x="1225804" y="0"/>
                  </a:lnTo>
                  <a:lnTo>
                    <a:pt x="1225804" y="766813"/>
                  </a:lnTo>
                  <a:lnTo>
                    <a:pt x="0" y="766813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D9D9D9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225804" cy="814438"/>
            </a:xfrm>
            <a:prstGeom prst="rect">
              <a:avLst/>
            </a:prstGeom>
          </p:spPr>
          <p:txBody>
            <a:bodyPr anchor="ctr" rtlCol="false" tIns="54887" lIns="54887" bIns="54887" rIns="54887"/>
            <a:lstStyle/>
            <a:p>
              <a:pPr algn="ctr">
                <a:lnSpc>
                  <a:spcPts val="4480"/>
                </a:lnSpc>
              </a:pPr>
              <a:r>
                <a:rPr lang="en-US" b="true" sz="3200">
                  <a:solidFill>
                    <a:srgbClr val="545454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改善前のイメージを添付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593724" y="1522404"/>
            <a:ext cx="17098446" cy="126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新規サービスを導入することで、デザイン性が向上します。</a:t>
            </a:r>
          </a:p>
          <a:p>
            <a:pPr algn="ctr">
              <a:lnSpc>
                <a:spcPts val="5040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593724" y="173302"/>
            <a:ext cx="16665576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サービスの強み　02.クオリティUP　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8682033" y="5996398"/>
            <a:ext cx="925815" cy="1519784"/>
            <a:chOff x="0" y="0"/>
            <a:chExt cx="417681" cy="68564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17681" cy="685649"/>
            </a:xfrm>
            <a:custGeom>
              <a:avLst/>
              <a:gdLst/>
              <a:ahLst/>
              <a:cxnLst/>
              <a:rect r="r" b="b" t="t" l="l"/>
              <a:pathLst>
                <a:path h="685649" w="417681">
                  <a:moveTo>
                    <a:pt x="0" y="0"/>
                  </a:moveTo>
                  <a:lnTo>
                    <a:pt x="214481" y="0"/>
                  </a:lnTo>
                  <a:lnTo>
                    <a:pt x="417681" y="342824"/>
                  </a:lnTo>
                  <a:lnTo>
                    <a:pt x="214481" y="685649"/>
                  </a:lnTo>
                  <a:lnTo>
                    <a:pt x="0" y="685649"/>
                  </a:lnTo>
                  <a:lnTo>
                    <a:pt x="203200" y="342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77800" y="-47625"/>
              <a:ext cx="163681" cy="7332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961188" y="4673414"/>
            <a:ext cx="6659236" cy="4165750"/>
            <a:chOff x="0" y="0"/>
            <a:chExt cx="1225804" cy="76681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225804" cy="766813"/>
            </a:xfrm>
            <a:custGeom>
              <a:avLst/>
              <a:gdLst/>
              <a:ahLst/>
              <a:cxnLst/>
              <a:rect r="r" b="b" t="t" l="l"/>
              <a:pathLst>
                <a:path h="766813" w="1225804">
                  <a:moveTo>
                    <a:pt x="0" y="0"/>
                  </a:moveTo>
                  <a:lnTo>
                    <a:pt x="1225804" y="0"/>
                  </a:lnTo>
                  <a:lnTo>
                    <a:pt x="1225804" y="766813"/>
                  </a:lnTo>
                  <a:lnTo>
                    <a:pt x="0" y="766813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4EAE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-47625"/>
              <a:ext cx="1225804" cy="814438"/>
            </a:xfrm>
            <a:prstGeom prst="rect">
              <a:avLst/>
            </a:prstGeom>
          </p:spPr>
          <p:txBody>
            <a:bodyPr anchor="ctr" rtlCol="false" tIns="54887" lIns="54887" bIns="54887" rIns="54887"/>
            <a:lstStyle/>
            <a:p>
              <a:pPr algn="ctr">
                <a:lnSpc>
                  <a:spcPts val="4480"/>
                </a:lnSpc>
              </a:pPr>
              <a:r>
                <a:rPr lang="en-US" b="true" sz="3200">
                  <a:solidFill>
                    <a:srgbClr val="004EAE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改善後のイメージを添付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4299" y="169440"/>
            <a:ext cx="167549" cy="706860"/>
            <a:chOff x="0" y="0"/>
            <a:chExt cx="44128" cy="1861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128" cy="186169"/>
            </a:xfrm>
            <a:custGeom>
              <a:avLst/>
              <a:gdLst/>
              <a:ahLst/>
              <a:cxnLst/>
              <a:rect r="r" b="b" t="t" l="l"/>
              <a:pathLst>
                <a:path h="186169" w="44128">
                  <a:moveTo>
                    <a:pt x="0" y="0"/>
                  </a:moveTo>
                  <a:lnTo>
                    <a:pt x="44128" y="0"/>
                  </a:lnTo>
                  <a:lnTo>
                    <a:pt x="44128" y="186169"/>
                  </a:lnTo>
                  <a:lnTo>
                    <a:pt x="0" y="186169"/>
                  </a:ln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4128" cy="2337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0" y="1009650"/>
            <a:ext cx="1828800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593724" y="1522404"/>
            <a:ext cx="17098446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Wardiere Inc.では、市場価格の約半額以下でサービスを提供しています。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46235" y="2497556"/>
            <a:ext cx="8186706" cy="738582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9847092" y="4152807"/>
            <a:ext cx="6806535" cy="4395609"/>
            <a:chOff x="0" y="0"/>
            <a:chExt cx="9075380" cy="5860812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732581" y="0"/>
              <a:ext cx="8342798" cy="5860812"/>
              <a:chOff x="0" y="0"/>
              <a:chExt cx="1292073" cy="90768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1292073" cy="907680"/>
              </a:xfrm>
              <a:custGeom>
                <a:avLst/>
                <a:gdLst/>
                <a:ahLst/>
                <a:cxnLst/>
                <a:rect r="r" b="b" t="t" l="l"/>
                <a:pathLst>
                  <a:path h="907680" w="1292073">
                    <a:moveTo>
                      <a:pt x="63102" y="0"/>
                    </a:moveTo>
                    <a:lnTo>
                      <a:pt x="1228970" y="0"/>
                    </a:lnTo>
                    <a:cubicBezTo>
                      <a:pt x="1263821" y="0"/>
                      <a:pt x="1292073" y="28252"/>
                      <a:pt x="1292073" y="63102"/>
                    </a:cubicBezTo>
                    <a:lnTo>
                      <a:pt x="1292073" y="844578"/>
                    </a:lnTo>
                    <a:cubicBezTo>
                      <a:pt x="1292073" y="879429"/>
                      <a:pt x="1263821" y="907680"/>
                      <a:pt x="1228970" y="907680"/>
                    </a:cubicBezTo>
                    <a:lnTo>
                      <a:pt x="63102" y="907680"/>
                    </a:lnTo>
                    <a:cubicBezTo>
                      <a:pt x="28252" y="907680"/>
                      <a:pt x="0" y="879429"/>
                      <a:pt x="0" y="844578"/>
                    </a:cubicBezTo>
                    <a:lnTo>
                      <a:pt x="0" y="63102"/>
                    </a:lnTo>
                    <a:cubicBezTo>
                      <a:pt x="0" y="28252"/>
                      <a:pt x="28252" y="0"/>
                      <a:pt x="63102" y="0"/>
                    </a:cubicBezTo>
                    <a:close/>
                  </a:path>
                </a:pathLst>
              </a:custGeom>
              <a:solidFill>
                <a:srgbClr val="004EAE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47625"/>
                <a:ext cx="1292073" cy="9553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59"/>
                  </a:lnSpc>
                </a:pPr>
              </a:p>
            </p:txBody>
          </p:sp>
        </p:grpSp>
        <p:grpSp>
          <p:nvGrpSpPr>
            <p:cNvPr name="Group 12" id="12"/>
            <p:cNvGrpSpPr/>
            <p:nvPr/>
          </p:nvGrpSpPr>
          <p:grpSpPr>
            <a:xfrm rot="-5325864">
              <a:off x="-53524" y="3615571"/>
              <a:ext cx="1032894" cy="903782"/>
              <a:chOff x="0" y="0"/>
              <a:chExt cx="812800" cy="7112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711200"/>
              </a:xfrm>
              <a:custGeom>
                <a:avLst/>
                <a:gdLst/>
                <a:ahLst/>
                <a:cxnLst/>
                <a:rect r="r" b="b" t="t" l="l"/>
                <a:pathLst>
                  <a:path h="711200" w="8128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4EAE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59"/>
                  </a:lnSpc>
                </a:pPr>
              </a:p>
            </p:txBody>
          </p:sp>
        </p:grpSp>
      </p:grpSp>
      <p:grpSp>
        <p:nvGrpSpPr>
          <p:cNvPr name="Group 15" id="15"/>
          <p:cNvGrpSpPr/>
          <p:nvPr/>
        </p:nvGrpSpPr>
        <p:grpSpPr>
          <a:xfrm rot="-2523158">
            <a:off x="6013175" y="3560365"/>
            <a:ext cx="1178230" cy="2596845"/>
            <a:chOff x="0" y="0"/>
            <a:chExt cx="812800" cy="179142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1791429"/>
            </a:xfrm>
            <a:custGeom>
              <a:avLst/>
              <a:gdLst/>
              <a:ahLst/>
              <a:cxnLst/>
              <a:rect r="r" b="b" t="t" l="l"/>
              <a:pathLst>
                <a:path h="1791429" w="812800">
                  <a:moveTo>
                    <a:pt x="406400" y="1791429"/>
                  </a:moveTo>
                  <a:lnTo>
                    <a:pt x="0" y="1385029"/>
                  </a:lnTo>
                  <a:lnTo>
                    <a:pt x="203200" y="1385029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1385029"/>
                  </a:lnTo>
                  <a:lnTo>
                    <a:pt x="812800" y="1385029"/>
                  </a:lnTo>
                  <a:lnTo>
                    <a:pt x="406400" y="1791429"/>
                  </a:ln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203200" y="-47625"/>
              <a:ext cx="406400" cy="17374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593724" y="173302"/>
            <a:ext cx="16665576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サービスの強み　03.料金が安い　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965472" y="4709874"/>
            <a:ext cx="5119212" cy="3453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FFFFFF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コストを競合他社の</a:t>
            </a: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FFFFFF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程度に抑えることが可能！</a:t>
            </a:r>
          </a:p>
          <a:p>
            <a:pPr algn="ctr">
              <a:lnSpc>
                <a:spcPts val="3919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0786788" y="5166740"/>
            <a:ext cx="5119212" cy="1642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 b="true">
                <a:solidFill>
                  <a:srgbClr val="FFFFFF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1/2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4299" y="169440"/>
            <a:ext cx="167549" cy="706860"/>
            <a:chOff x="0" y="0"/>
            <a:chExt cx="44128" cy="1861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128" cy="186169"/>
            </a:xfrm>
            <a:custGeom>
              <a:avLst/>
              <a:gdLst/>
              <a:ahLst/>
              <a:cxnLst/>
              <a:rect r="r" b="b" t="t" l="l"/>
              <a:pathLst>
                <a:path h="186169" w="44128">
                  <a:moveTo>
                    <a:pt x="0" y="0"/>
                  </a:moveTo>
                  <a:lnTo>
                    <a:pt x="44128" y="0"/>
                  </a:lnTo>
                  <a:lnTo>
                    <a:pt x="44128" y="186169"/>
                  </a:lnTo>
                  <a:lnTo>
                    <a:pt x="0" y="186169"/>
                  </a:ln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4128" cy="2337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0" y="1009650"/>
            <a:ext cx="1828800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949810" y="1284149"/>
          <a:ext cx="16388380" cy="8655775"/>
        </p:xfrm>
        <a:graphic>
          <a:graphicData uri="http://schemas.openxmlformats.org/drawingml/2006/table">
            <a:tbl>
              <a:tblPr/>
              <a:tblGrid>
                <a:gridCol w="4097095"/>
                <a:gridCol w="4176169"/>
                <a:gridCol w="4018021"/>
                <a:gridCol w="4097095"/>
              </a:tblGrid>
              <a:tr h="135853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プランA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DFE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FFFFFF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プランB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95CB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FFFFFF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プランC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EAE"/>
                    </a:solidFill>
                  </a:tcPr>
                </a:tc>
              </a:tr>
              <a:tr h="178790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金額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1ページあたり</a:t>
                      </a: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3,000円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1ページあたり</a:t>
                      </a: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5,000円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1ページあたり</a:t>
                      </a: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10,000円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37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対応範囲A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○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○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○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53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対応範囲B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×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○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○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53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対応範囲C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×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○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○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53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対応範囲D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×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545454"/>
                          </a:solidFill>
                          <a:latin typeface="Noto Sans JP Bold"/>
                          <a:ea typeface="Noto Sans JP Bold"/>
                          <a:cs typeface="Noto Sans JP Bold"/>
                          <a:sym typeface="Noto Sans JP Bold"/>
                        </a:rPr>
                        <a:t>×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545454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○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EFEF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7" id="7"/>
          <p:cNvSpPr txBox="true"/>
          <p:nvPr/>
        </p:nvSpPr>
        <p:spPr>
          <a:xfrm rot="0">
            <a:off x="593724" y="173302"/>
            <a:ext cx="16665576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料金プラン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4299" y="169440"/>
            <a:ext cx="167549" cy="706860"/>
            <a:chOff x="0" y="0"/>
            <a:chExt cx="44128" cy="1861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128" cy="186169"/>
            </a:xfrm>
            <a:custGeom>
              <a:avLst/>
              <a:gdLst/>
              <a:ahLst/>
              <a:cxnLst/>
              <a:rect r="r" b="b" t="t" l="l"/>
              <a:pathLst>
                <a:path h="186169" w="44128">
                  <a:moveTo>
                    <a:pt x="0" y="0"/>
                  </a:moveTo>
                  <a:lnTo>
                    <a:pt x="44128" y="0"/>
                  </a:lnTo>
                  <a:lnTo>
                    <a:pt x="44128" y="186169"/>
                  </a:lnTo>
                  <a:lnTo>
                    <a:pt x="0" y="186169"/>
                  </a:ln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4128" cy="2337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0" y="1009650"/>
            <a:ext cx="18288000" cy="0"/>
          </a:xfrm>
          <a:prstGeom prst="line">
            <a:avLst/>
          </a:prstGeom>
          <a:ln cap="flat" w="38100">
            <a:solidFill>
              <a:srgbClr val="D9D9D9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3862004" y="3074093"/>
            <a:ext cx="3510667" cy="1602642"/>
            <a:chOff x="0" y="0"/>
            <a:chExt cx="890240" cy="40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90240" cy="406400"/>
            </a:xfrm>
            <a:custGeom>
              <a:avLst/>
              <a:gdLst/>
              <a:ahLst/>
              <a:cxnLst/>
              <a:rect r="r" b="b" t="t" l="l"/>
              <a:pathLst>
                <a:path h="406400" w="890240">
                  <a:moveTo>
                    <a:pt x="68704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87040" y="406400"/>
                  </a:lnTo>
                  <a:lnTo>
                    <a:pt x="890240" y="203200"/>
                  </a:lnTo>
                  <a:lnTo>
                    <a:pt x="687040" y="0"/>
                  </a:lnTo>
                  <a:close/>
                </a:path>
              </a:pathLst>
            </a:custGeom>
            <a:solidFill>
              <a:srgbClr val="5CDFE5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77594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FFFFFF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納品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497185" y="3074093"/>
            <a:ext cx="3205283" cy="1602642"/>
            <a:chOff x="0" y="0"/>
            <a:chExt cx="812800" cy="40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5CDFE5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69850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FFFFFF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修正対応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798858" y="3074093"/>
            <a:ext cx="3472494" cy="1602642"/>
            <a:chOff x="0" y="0"/>
            <a:chExt cx="880560" cy="406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80560" cy="406400"/>
            </a:xfrm>
            <a:custGeom>
              <a:avLst/>
              <a:gdLst/>
              <a:ahLst/>
              <a:cxnLst/>
              <a:rect r="r" b="b" t="t" l="l"/>
              <a:pathLst>
                <a:path h="406400" w="880560">
                  <a:moveTo>
                    <a:pt x="67736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77360" y="406400"/>
                  </a:lnTo>
                  <a:lnTo>
                    <a:pt x="880560" y="203200"/>
                  </a:lnTo>
                  <a:lnTo>
                    <a:pt x="677360" y="0"/>
                  </a:lnTo>
                  <a:close/>
                </a:path>
              </a:pathLst>
            </a:custGeom>
            <a:solidFill>
              <a:srgbClr val="5CDFE5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76626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FFFFFF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資料確認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6143191" y="3074093"/>
            <a:ext cx="3472494" cy="1602642"/>
            <a:chOff x="0" y="0"/>
            <a:chExt cx="880560" cy="406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80560" cy="406400"/>
            </a:xfrm>
            <a:custGeom>
              <a:avLst/>
              <a:gdLst/>
              <a:ahLst/>
              <a:cxnLst/>
              <a:rect r="r" b="b" t="t" l="l"/>
              <a:pathLst>
                <a:path h="406400" w="880560">
                  <a:moveTo>
                    <a:pt x="67736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77360" y="406400"/>
                  </a:lnTo>
                  <a:lnTo>
                    <a:pt x="880560" y="203200"/>
                  </a:lnTo>
                  <a:lnTo>
                    <a:pt x="677360" y="0"/>
                  </a:lnTo>
                  <a:close/>
                </a:path>
              </a:pathLst>
            </a:custGeom>
            <a:solidFill>
              <a:srgbClr val="5CDFE5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76626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FFFFFF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資料作成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508113" y="3074093"/>
            <a:ext cx="3472494" cy="1602642"/>
            <a:chOff x="0" y="0"/>
            <a:chExt cx="880560" cy="4064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80560" cy="406400"/>
            </a:xfrm>
            <a:custGeom>
              <a:avLst/>
              <a:gdLst/>
              <a:ahLst/>
              <a:cxnLst/>
              <a:rect r="r" b="b" t="t" l="l"/>
              <a:pathLst>
                <a:path h="406400" w="880560">
                  <a:moveTo>
                    <a:pt x="67736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77360" y="406400"/>
                  </a:lnTo>
                  <a:lnTo>
                    <a:pt x="880560" y="203200"/>
                  </a:lnTo>
                  <a:lnTo>
                    <a:pt x="677360" y="0"/>
                  </a:lnTo>
                  <a:close/>
                </a:path>
              </a:pathLst>
            </a:custGeom>
            <a:solidFill>
              <a:srgbClr val="5CDFE5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76626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FFFFFF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打合わせ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870471" y="3074093"/>
            <a:ext cx="3472494" cy="1602642"/>
            <a:chOff x="0" y="0"/>
            <a:chExt cx="880560" cy="4064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80560" cy="406400"/>
            </a:xfrm>
            <a:custGeom>
              <a:avLst/>
              <a:gdLst/>
              <a:ahLst/>
              <a:cxnLst/>
              <a:rect r="r" b="b" t="t" l="l"/>
              <a:pathLst>
                <a:path h="406400" w="880560">
                  <a:moveTo>
                    <a:pt x="67736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77360" y="406400"/>
                  </a:lnTo>
                  <a:lnTo>
                    <a:pt x="880560" y="203200"/>
                  </a:lnTo>
                  <a:lnTo>
                    <a:pt x="677360" y="0"/>
                  </a:lnTo>
                  <a:close/>
                </a:path>
              </a:pathLst>
            </a:custGeom>
            <a:solidFill>
              <a:srgbClr val="5CDFE5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47625"/>
              <a:ext cx="766260" cy="45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400">
                  <a:solidFill>
                    <a:srgbClr val="FFFFFF"/>
                  </a:solidFill>
                  <a:latin typeface="Noto Sans JP Bold"/>
                  <a:ea typeface="Noto Sans JP Bold"/>
                  <a:cs typeface="Noto Sans JP Bold"/>
                  <a:sym typeface="Noto Sans JP Bold"/>
                </a:rPr>
                <a:t>申込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4110864" y="5236365"/>
            <a:ext cx="1657468" cy="1672674"/>
          </a:xfrm>
          <a:custGeom>
            <a:avLst/>
            <a:gdLst/>
            <a:ahLst/>
            <a:cxnLst/>
            <a:rect r="r" b="b" t="t" l="l"/>
            <a:pathLst>
              <a:path h="1672674" w="1657468">
                <a:moveTo>
                  <a:pt x="0" y="0"/>
                </a:moveTo>
                <a:lnTo>
                  <a:pt x="1657468" y="0"/>
                </a:lnTo>
                <a:lnTo>
                  <a:pt x="1657468" y="1672674"/>
                </a:lnTo>
                <a:lnTo>
                  <a:pt x="0" y="16726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792160" y="5143500"/>
            <a:ext cx="1363603" cy="1858403"/>
          </a:xfrm>
          <a:custGeom>
            <a:avLst/>
            <a:gdLst/>
            <a:ahLst/>
            <a:cxnLst/>
            <a:rect r="r" b="b" t="t" l="l"/>
            <a:pathLst>
              <a:path h="1858403" w="1363603">
                <a:moveTo>
                  <a:pt x="0" y="0"/>
                </a:moveTo>
                <a:lnTo>
                  <a:pt x="1363603" y="0"/>
                </a:lnTo>
                <a:lnTo>
                  <a:pt x="1363603" y="1858403"/>
                </a:lnTo>
                <a:lnTo>
                  <a:pt x="0" y="18584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6609133" y="5453169"/>
            <a:ext cx="2052283" cy="1239066"/>
          </a:xfrm>
          <a:custGeom>
            <a:avLst/>
            <a:gdLst/>
            <a:ahLst/>
            <a:cxnLst/>
            <a:rect r="r" b="b" t="t" l="l"/>
            <a:pathLst>
              <a:path h="1239066" w="2052283">
                <a:moveTo>
                  <a:pt x="0" y="0"/>
                </a:moveTo>
                <a:lnTo>
                  <a:pt x="2052283" y="0"/>
                </a:lnTo>
                <a:lnTo>
                  <a:pt x="2052283" y="1239066"/>
                </a:lnTo>
                <a:lnTo>
                  <a:pt x="0" y="1239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593724" y="173302"/>
            <a:ext cx="16665576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導入フローについて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93724" y="1522404"/>
            <a:ext cx="17098446" cy="1261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true">
                <a:solidFill>
                  <a:srgbClr val="545454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お申込から納品まで、最短4週間ほどで作成が可能です。</a:t>
            </a:r>
          </a:p>
          <a:p>
            <a:pPr algn="ctr">
              <a:lnSpc>
                <a:spcPts val="5040"/>
              </a:lnSpc>
            </a:pPr>
          </a:p>
        </p:txBody>
      </p:sp>
      <p:sp>
        <p:nvSpPr>
          <p:cNvPr name="TextBox 29" id="29"/>
          <p:cNvSpPr txBox="true"/>
          <p:nvPr/>
        </p:nvSpPr>
        <p:spPr>
          <a:xfrm rot="0">
            <a:off x="1939496" y="7421003"/>
            <a:ext cx="3292899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004EAE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約1週間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9511741" y="5312522"/>
            <a:ext cx="1592758" cy="1520360"/>
          </a:xfrm>
          <a:custGeom>
            <a:avLst/>
            <a:gdLst/>
            <a:ahLst/>
            <a:cxnLst/>
            <a:rect r="r" b="b" t="t" l="l"/>
            <a:pathLst>
              <a:path h="1520360" w="1592758">
                <a:moveTo>
                  <a:pt x="0" y="0"/>
                </a:moveTo>
                <a:lnTo>
                  <a:pt x="1592758" y="0"/>
                </a:lnTo>
                <a:lnTo>
                  <a:pt x="1592758" y="1520360"/>
                </a:lnTo>
                <a:lnTo>
                  <a:pt x="0" y="1520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4857434" y="5344767"/>
            <a:ext cx="1246991" cy="1455870"/>
          </a:xfrm>
          <a:custGeom>
            <a:avLst/>
            <a:gdLst/>
            <a:ahLst/>
            <a:cxnLst/>
            <a:rect r="r" b="b" t="t" l="l"/>
            <a:pathLst>
              <a:path h="1455870" w="1246991">
                <a:moveTo>
                  <a:pt x="0" y="0"/>
                </a:moveTo>
                <a:lnTo>
                  <a:pt x="1246991" y="0"/>
                </a:lnTo>
                <a:lnTo>
                  <a:pt x="1246991" y="1455870"/>
                </a:lnTo>
                <a:lnTo>
                  <a:pt x="0" y="14558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1952224" y="5453169"/>
            <a:ext cx="2052283" cy="1239066"/>
          </a:xfrm>
          <a:custGeom>
            <a:avLst/>
            <a:gdLst/>
            <a:ahLst/>
            <a:cxnLst/>
            <a:rect r="r" b="b" t="t" l="l"/>
            <a:pathLst>
              <a:path h="1239066" w="2052283">
                <a:moveTo>
                  <a:pt x="0" y="0"/>
                </a:moveTo>
                <a:lnTo>
                  <a:pt x="2052283" y="0"/>
                </a:lnTo>
                <a:lnTo>
                  <a:pt x="2052283" y="1239066"/>
                </a:lnTo>
                <a:lnTo>
                  <a:pt x="0" y="1239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6143191" y="8017539"/>
            <a:ext cx="6128162" cy="454791"/>
            <a:chOff x="0" y="0"/>
            <a:chExt cx="8065784" cy="598588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065784" cy="598588"/>
            </a:xfrm>
            <a:custGeom>
              <a:avLst/>
              <a:gdLst/>
              <a:ahLst/>
              <a:cxnLst/>
              <a:rect r="r" b="b" t="t" l="l"/>
              <a:pathLst>
                <a:path h="598588" w="8065784">
                  <a:moveTo>
                    <a:pt x="273050" y="0"/>
                  </a:moveTo>
                  <a:lnTo>
                    <a:pt x="0" y="299294"/>
                  </a:lnTo>
                  <a:lnTo>
                    <a:pt x="273050" y="598588"/>
                  </a:lnTo>
                  <a:lnTo>
                    <a:pt x="273050" y="465238"/>
                  </a:lnTo>
                  <a:lnTo>
                    <a:pt x="7792734" y="465238"/>
                  </a:lnTo>
                  <a:lnTo>
                    <a:pt x="7792734" y="598588"/>
                  </a:lnTo>
                  <a:lnTo>
                    <a:pt x="8065784" y="299294"/>
                  </a:lnTo>
                  <a:lnTo>
                    <a:pt x="7792734" y="0"/>
                  </a:lnTo>
                  <a:lnTo>
                    <a:pt x="7792734" y="133350"/>
                  </a:lnTo>
                  <a:lnTo>
                    <a:pt x="273050" y="13335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101600" y="92075"/>
              <a:ext cx="7862584" cy="366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7545356" y="7421003"/>
            <a:ext cx="3323831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004EAE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約2〜3週間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3118877" y="7421003"/>
            <a:ext cx="3292899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004EAE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約1週間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028700" y="8017539"/>
            <a:ext cx="5114491" cy="454791"/>
            <a:chOff x="0" y="0"/>
            <a:chExt cx="6731606" cy="598588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6731606" cy="598588"/>
            </a:xfrm>
            <a:custGeom>
              <a:avLst/>
              <a:gdLst/>
              <a:ahLst/>
              <a:cxnLst/>
              <a:rect r="r" b="b" t="t" l="l"/>
              <a:pathLst>
                <a:path h="598588" w="6731606">
                  <a:moveTo>
                    <a:pt x="273050" y="0"/>
                  </a:moveTo>
                  <a:lnTo>
                    <a:pt x="0" y="299294"/>
                  </a:lnTo>
                  <a:lnTo>
                    <a:pt x="273050" y="598588"/>
                  </a:lnTo>
                  <a:lnTo>
                    <a:pt x="273050" y="465238"/>
                  </a:lnTo>
                  <a:lnTo>
                    <a:pt x="6458557" y="465238"/>
                  </a:lnTo>
                  <a:lnTo>
                    <a:pt x="6458557" y="598588"/>
                  </a:lnTo>
                  <a:lnTo>
                    <a:pt x="6731606" y="299294"/>
                  </a:lnTo>
                  <a:lnTo>
                    <a:pt x="6458557" y="0"/>
                  </a:lnTo>
                  <a:lnTo>
                    <a:pt x="6458557" y="133350"/>
                  </a:lnTo>
                  <a:lnTo>
                    <a:pt x="273050" y="13335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101600" y="92075"/>
              <a:ext cx="6528406" cy="366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2271353" y="8017539"/>
            <a:ext cx="4987947" cy="454791"/>
            <a:chOff x="0" y="0"/>
            <a:chExt cx="6565053" cy="598588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565053" cy="598588"/>
            </a:xfrm>
            <a:custGeom>
              <a:avLst/>
              <a:gdLst/>
              <a:ahLst/>
              <a:cxnLst/>
              <a:rect r="r" b="b" t="t" l="l"/>
              <a:pathLst>
                <a:path h="598588" w="6565053">
                  <a:moveTo>
                    <a:pt x="273050" y="0"/>
                  </a:moveTo>
                  <a:lnTo>
                    <a:pt x="0" y="299294"/>
                  </a:lnTo>
                  <a:lnTo>
                    <a:pt x="273050" y="598588"/>
                  </a:lnTo>
                  <a:lnTo>
                    <a:pt x="273050" y="465238"/>
                  </a:lnTo>
                  <a:lnTo>
                    <a:pt x="6292002" y="465238"/>
                  </a:lnTo>
                  <a:lnTo>
                    <a:pt x="6292002" y="598588"/>
                  </a:lnTo>
                  <a:lnTo>
                    <a:pt x="6565053" y="299294"/>
                  </a:lnTo>
                  <a:lnTo>
                    <a:pt x="6292002" y="0"/>
                  </a:lnTo>
                  <a:lnTo>
                    <a:pt x="6292002" y="133350"/>
                  </a:lnTo>
                  <a:lnTo>
                    <a:pt x="273050" y="13335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101600" y="92075"/>
              <a:ext cx="6361853" cy="366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1028700" y="8707055"/>
            <a:ext cx="16230600" cy="454791"/>
            <a:chOff x="0" y="0"/>
            <a:chExt cx="21362443" cy="598588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21362443" cy="598588"/>
            </a:xfrm>
            <a:custGeom>
              <a:avLst/>
              <a:gdLst/>
              <a:ahLst/>
              <a:cxnLst/>
              <a:rect r="r" b="b" t="t" l="l"/>
              <a:pathLst>
                <a:path h="598588" w="21362443">
                  <a:moveTo>
                    <a:pt x="273050" y="0"/>
                  </a:moveTo>
                  <a:lnTo>
                    <a:pt x="0" y="299294"/>
                  </a:lnTo>
                  <a:lnTo>
                    <a:pt x="273050" y="598588"/>
                  </a:lnTo>
                  <a:lnTo>
                    <a:pt x="273050" y="465238"/>
                  </a:lnTo>
                  <a:lnTo>
                    <a:pt x="21089393" y="465238"/>
                  </a:lnTo>
                  <a:lnTo>
                    <a:pt x="21089393" y="598588"/>
                  </a:lnTo>
                  <a:lnTo>
                    <a:pt x="21362443" y="299294"/>
                  </a:lnTo>
                  <a:lnTo>
                    <a:pt x="21089393" y="0"/>
                  </a:lnTo>
                  <a:lnTo>
                    <a:pt x="21089393" y="133350"/>
                  </a:lnTo>
                  <a:lnTo>
                    <a:pt x="273050" y="13335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004EAE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101600" y="92075"/>
              <a:ext cx="21159243" cy="3668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47" id="47"/>
          <p:cNvSpPr txBox="true"/>
          <p:nvPr/>
        </p:nvSpPr>
        <p:spPr>
          <a:xfrm rot="0">
            <a:off x="7545356" y="9201150"/>
            <a:ext cx="3323831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true">
                <a:solidFill>
                  <a:srgbClr val="004EAE"/>
                </a:solidFill>
                <a:latin typeface="Noto Sans JP Bold"/>
                <a:ea typeface="Noto Sans JP Bold"/>
                <a:cs typeface="Noto Sans JP Bold"/>
                <a:sym typeface="Noto Sans JP Bold"/>
              </a:rPr>
              <a:t>最短約4週間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DAGpvnwCfSY</dc:identifier>
  <dcterms:modified xsi:type="dcterms:W3CDTF">2011-08-01T06:04:30Z</dcterms:modified>
  <cp:revision>1</cp:revision>
  <dc:title>青　白　シンプル　ビジネス　営業資料　サービスの提案書　プレゼンテーション　</dc:title>
</cp:coreProperties>
</file>